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86" r:id="rId9"/>
    <p:sldId id="281" r:id="rId10"/>
    <p:sldId id="280" r:id="rId11"/>
    <p:sldId id="284" r:id="rId12"/>
    <p:sldId id="285" r:id="rId13"/>
    <p:sldId id="279" r:id="rId14"/>
    <p:sldId id="283" r:id="rId15"/>
    <p:sldId id="282" r:id="rId16"/>
    <p:sldId id="277" r:id="rId17"/>
    <p:sldId id="278" r:id="rId18"/>
    <p:sldId id="258" r:id="rId19"/>
    <p:sldId id="260" r:id="rId20"/>
    <p:sldId id="261" r:id="rId21"/>
    <p:sldId id="264" r:id="rId22"/>
  </p:sldIdLst>
  <p:sldSz cx="18288000" cy="10287000"/>
  <p:notesSz cx="6858000" cy="9144000"/>
  <p:embeddedFontLst>
    <p:embeddedFont>
      <p:font typeface="D2Coding" panose="020B0609020101020101" pitchFamily="49" charset="-127"/>
      <p:regular r:id="rId25"/>
      <p:bold r:id="rId26"/>
    </p:embeddedFont>
    <p:embeddedFont>
      <p:font typeface="Pretendard Variable Black" panose="02000003000000020004" pitchFamily="2" charset="-127"/>
      <p:bold r:id="rId27"/>
    </p:embeddedFont>
    <p:embeddedFont>
      <p:font typeface="Pretendard Variable ExtraBold" panose="02000003000000020004" pitchFamily="2" charset="-127"/>
      <p:bold r:id="rId28"/>
    </p:embeddedFont>
    <p:embeddedFont>
      <p:font typeface="Pretendard Variable Light" panose="02000003000000020004" pitchFamily="2" charset="-127"/>
      <p:regular r:id="rId29"/>
    </p:embeddedFont>
    <p:embeddedFont>
      <p:font typeface="Pretendard Variable Medium" panose="02000003000000020004" pitchFamily="2" charset="-127"/>
      <p:regular r:id="rId30"/>
    </p:embeddedFont>
    <p:embeddedFont>
      <p:font typeface="Pretendard Variable SemiBold" panose="02000003000000020004" pitchFamily="2" charset="-127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8Se+1PdUpZN/pT8Md2JBlvS5S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EEEE"/>
    <a:srgbClr val="ADC7DA"/>
    <a:srgbClr val="D1DFE9"/>
    <a:srgbClr val="4B7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00FFF45-E00D-DEDA-F9B1-C556ED0F40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D2BB81-8ABE-E707-871D-B5C59552F4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DA590-8932-4F26-B7C4-A4F148C3A01B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3C2DBE-6A41-AD10-6153-657FF78C4B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32E13B-8DFE-4628-1517-E1F995C8B9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F620C-A76F-4972-BB98-D5F78648A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399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etendard Variable Medium" panose="02000003000000020004" pitchFamily="2" charset="-127"/>
        <a:ea typeface="Pretendard Variable Medium" panose="02000003000000020004" pitchFamily="2" charset="-127"/>
        <a:cs typeface="Pretendard Variable Medium" panose="02000003000000020004" pitchFamily="2" charset="-127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97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826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631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2;p3">
            <a:extLst>
              <a:ext uri="{FF2B5EF4-FFF2-40B4-BE49-F238E27FC236}">
                <a16:creationId xmlns:a16="http://schemas.microsoft.com/office/drawing/2014/main" id="{80DB2777-5A77-46F2-8A05-2EA78647F76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58800" y="9525000"/>
            <a:ext cx="17170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3;p3">
            <a:extLst>
              <a:ext uri="{FF2B5EF4-FFF2-40B4-BE49-F238E27FC236}">
                <a16:creationId xmlns:a16="http://schemas.microsoft.com/office/drawing/2014/main" id="{937BC89B-17D6-617E-D8F5-BD4655B6C70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73100" y="9728200"/>
            <a:ext cx="3429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4;p3">
            <a:extLst>
              <a:ext uri="{FF2B5EF4-FFF2-40B4-BE49-F238E27FC236}">
                <a16:creationId xmlns:a16="http://schemas.microsoft.com/office/drawing/2014/main" id="{63ED1FF4-C6D5-967B-97A8-5DA2331C11E8}"/>
              </a:ext>
            </a:extLst>
          </p:cNvPr>
          <p:cNvSpPr txBox="1"/>
          <p:nvPr userDrawn="1"/>
        </p:nvSpPr>
        <p:spPr>
          <a:xfrm>
            <a:off x="1092200" y="9723880"/>
            <a:ext cx="743793" cy="2499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pc="-100" baseline="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 조</a:t>
            </a:r>
            <a:endParaRPr spc="-100" baseline="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1061C3D-FCBD-F93E-5D82-27720B75E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26634" y="9646690"/>
            <a:ext cx="878766" cy="3233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altLang="ko-KR" sz="1400" b="0" i="0" u="none" strike="noStrike" cap="none" smtClean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defRPr>
            </a:lvl1pPr>
          </a:lstStyle>
          <a:p>
            <a:pPr>
              <a:lnSpc>
                <a:spcPct val="116199"/>
              </a:lnSpc>
            </a:pPr>
            <a:r>
              <a:rPr lang="en-US" dirty="0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‹#›</a:t>
            </a:fld>
            <a:endParaRPr lang="ko-KR" altLang="en-US" dirty="0"/>
          </a:p>
        </p:txBody>
      </p:sp>
      <p:pic>
        <p:nvPicPr>
          <p:cNvPr id="10" name="Google Shape;137;p3">
            <a:extLst>
              <a:ext uri="{FF2B5EF4-FFF2-40B4-BE49-F238E27FC236}">
                <a16:creationId xmlns:a16="http://schemas.microsoft.com/office/drawing/2014/main" id="{DB32B1BF-11E1-3231-C735-DD007EEB9A4E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2534900" y="5588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EE48C06-779D-DAFC-347B-761A2EF1C45E}"/>
              </a:ext>
            </a:extLst>
          </p:cNvPr>
          <p:cNvSpPr/>
          <p:nvPr userDrawn="1"/>
        </p:nvSpPr>
        <p:spPr>
          <a:xfrm>
            <a:off x="8572500" y="832226"/>
            <a:ext cx="1143000" cy="391391"/>
          </a:xfrm>
          <a:prstGeom prst="roundRect">
            <a:avLst>
              <a:gd name="adj" fmla="val 50000"/>
            </a:avLst>
          </a:prstGeom>
          <a:solidFill>
            <a:srgbClr val="ADC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u="none" strike="noStrike" cap="none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rPr>
              <a:t>Chapter 1</a:t>
            </a:r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Google Shape;150;p3">
            <a:extLst>
              <a:ext uri="{FF2B5EF4-FFF2-40B4-BE49-F238E27FC236}">
                <a16:creationId xmlns:a16="http://schemas.microsoft.com/office/drawing/2014/main" id="{C2B9904B-7834-44F8-9B33-199A711F719B}"/>
              </a:ext>
            </a:extLst>
          </p:cNvPr>
          <p:cNvSpPr txBox="1"/>
          <p:nvPr userDrawn="1"/>
        </p:nvSpPr>
        <p:spPr>
          <a:xfrm>
            <a:off x="6748314" y="1370416"/>
            <a:ext cx="4791375" cy="9802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91300"/>
              </a:lnSpc>
              <a:buNone/>
              <a:defRPr sz="7000" spc="-300" baseline="0">
                <a:solidFill>
                  <a:srgbClr val="20202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pPr lvl="0"/>
            <a:r>
              <a:rPr lang="ko-KR" altLang="en-US" dirty="0">
                <a:sym typeface="Arial"/>
              </a:rPr>
              <a:t>프로젝트 개요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143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주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2;p3">
            <a:extLst>
              <a:ext uri="{FF2B5EF4-FFF2-40B4-BE49-F238E27FC236}">
                <a16:creationId xmlns:a16="http://schemas.microsoft.com/office/drawing/2014/main" id="{80DB2777-5A77-46F2-8A05-2EA78647F76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58800" y="9525000"/>
            <a:ext cx="17170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3;p3">
            <a:extLst>
              <a:ext uri="{FF2B5EF4-FFF2-40B4-BE49-F238E27FC236}">
                <a16:creationId xmlns:a16="http://schemas.microsoft.com/office/drawing/2014/main" id="{937BC89B-17D6-617E-D8F5-BD4655B6C70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73100" y="9728200"/>
            <a:ext cx="3429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4;p3">
            <a:extLst>
              <a:ext uri="{FF2B5EF4-FFF2-40B4-BE49-F238E27FC236}">
                <a16:creationId xmlns:a16="http://schemas.microsoft.com/office/drawing/2014/main" id="{63ED1FF4-C6D5-967B-97A8-5DA2331C11E8}"/>
              </a:ext>
            </a:extLst>
          </p:cNvPr>
          <p:cNvSpPr txBox="1"/>
          <p:nvPr userDrawn="1"/>
        </p:nvSpPr>
        <p:spPr>
          <a:xfrm>
            <a:off x="1092200" y="9723880"/>
            <a:ext cx="743793" cy="2499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pc="-100" baseline="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 조</a:t>
            </a:r>
            <a:endParaRPr spc="-100" baseline="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1061C3D-FCBD-F93E-5D82-27720B75E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26634" y="9646690"/>
            <a:ext cx="878766" cy="3233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altLang="ko-KR" sz="1400" b="0" i="0" u="none" strike="noStrike" cap="none" smtClean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defRPr>
            </a:lvl1pPr>
          </a:lstStyle>
          <a:p>
            <a:pPr>
              <a:lnSpc>
                <a:spcPct val="116199"/>
              </a:lnSpc>
            </a:pPr>
            <a:r>
              <a:rPr lang="en-US" dirty="0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‹#›</a:t>
            </a:fld>
            <a:endParaRPr lang="ko-KR" altLang="en-US" dirty="0"/>
          </a:p>
        </p:txBody>
      </p:sp>
      <p:pic>
        <p:nvPicPr>
          <p:cNvPr id="10" name="Google Shape;137;p3">
            <a:extLst>
              <a:ext uri="{FF2B5EF4-FFF2-40B4-BE49-F238E27FC236}">
                <a16:creationId xmlns:a16="http://schemas.microsoft.com/office/drawing/2014/main" id="{DB32B1BF-11E1-3231-C735-DD007EEB9A4E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2534900" y="5588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EE48C06-779D-DAFC-347B-761A2EF1C45E}"/>
              </a:ext>
            </a:extLst>
          </p:cNvPr>
          <p:cNvSpPr/>
          <p:nvPr userDrawn="1"/>
        </p:nvSpPr>
        <p:spPr>
          <a:xfrm>
            <a:off x="8572500" y="832226"/>
            <a:ext cx="1143000" cy="391391"/>
          </a:xfrm>
          <a:prstGeom prst="roundRect">
            <a:avLst>
              <a:gd name="adj" fmla="val 50000"/>
            </a:avLst>
          </a:prstGeom>
          <a:solidFill>
            <a:srgbClr val="ADC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u="none" strike="noStrike" cap="none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rPr>
              <a:t>Chapter 2</a:t>
            </a:r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" name="Google Shape;150;p3">
            <a:extLst>
              <a:ext uri="{FF2B5EF4-FFF2-40B4-BE49-F238E27FC236}">
                <a16:creationId xmlns:a16="http://schemas.microsoft.com/office/drawing/2014/main" id="{2EAE3D3A-0CFC-4D74-98AD-34C2C8209BF1}"/>
              </a:ext>
            </a:extLst>
          </p:cNvPr>
          <p:cNvSpPr txBox="1"/>
          <p:nvPr userDrawn="1"/>
        </p:nvSpPr>
        <p:spPr>
          <a:xfrm>
            <a:off x="5985286" y="1370416"/>
            <a:ext cx="6317435" cy="9802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0" b="0" i="0" u="none" strike="noStrike" cap="none" spc="-300" baseline="0" dirty="0">
                <a:solidFill>
                  <a:srgbClr val="20202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  <a:sym typeface="Arial"/>
              </a:rPr>
              <a:t>프로젝트 수행 절차</a:t>
            </a:r>
            <a:endParaRPr spc="-300" baseline="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54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제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2;p3">
            <a:extLst>
              <a:ext uri="{FF2B5EF4-FFF2-40B4-BE49-F238E27FC236}">
                <a16:creationId xmlns:a16="http://schemas.microsoft.com/office/drawing/2014/main" id="{80DB2777-5A77-46F2-8A05-2EA78647F76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58800" y="9525000"/>
            <a:ext cx="17170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3;p3">
            <a:extLst>
              <a:ext uri="{FF2B5EF4-FFF2-40B4-BE49-F238E27FC236}">
                <a16:creationId xmlns:a16="http://schemas.microsoft.com/office/drawing/2014/main" id="{937BC89B-17D6-617E-D8F5-BD4655B6C70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73100" y="9728200"/>
            <a:ext cx="3429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4;p3">
            <a:extLst>
              <a:ext uri="{FF2B5EF4-FFF2-40B4-BE49-F238E27FC236}">
                <a16:creationId xmlns:a16="http://schemas.microsoft.com/office/drawing/2014/main" id="{63ED1FF4-C6D5-967B-97A8-5DA2331C11E8}"/>
              </a:ext>
            </a:extLst>
          </p:cNvPr>
          <p:cNvSpPr txBox="1"/>
          <p:nvPr userDrawn="1"/>
        </p:nvSpPr>
        <p:spPr>
          <a:xfrm>
            <a:off x="1092200" y="9723880"/>
            <a:ext cx="743793" cy="2499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pc="-100" baseline="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 조</a:t>
            </a:r>
            <a:endParaRPr spc="-100" baseline="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1061C3D-FCBD-F93E-5D82-27720B75E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26634" y="9646690"/>
            <a:ext cx="878766" cy="3233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altLang="ko-KR" sz="1400" b="0" i="0" u="none" strike="noStrike" cap="none" smtClean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defRPr>
            </a:lvl1pPr>
          </a:lstStyle>
          <a:p>
            <a:pPr>
              <a:lnSpc>
                <a:spcPct val="116199"/>
              </a:lnSpc>
            </a:pPr>
            <a:r>
              <a:rPr lang="en-US" dirty="0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‹#›</a:t>
            </a:fld>
            <a:endParaRPr lang="ko-KR" altLang="en-US" dirty="0"/>
          </a:p>
        </p:txBody>
      </p:sp>
      <p:pic>
        <p:nvPicPr>
          <p:cNvPr id="10" name="Google Shape;137;p3">
            <a:extLst>
              <a:ext uri="{FF2B5EF4-FFF2-40B4-BE49-F238E27FC236}">
                <a16:creationId xmlns:a16="http://schemas.microsoft.com/office/drawing/2014/main" id="{DB32B1BF-11E1-3231-C735-DD007EEB9A4E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2534900" y="5588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EE48C06-779D-DAFC-347B-761A2EF1C45E}"/>
              </a:ext>
            </a:extLst>
          </p:cNvPr>
          <p:cNvSpPr/>
          <p:nvPr userDrawn="1"/>
        </p:nvSpPr>
        <p:spPr>
          <a:xfrm>
            <a:off x="8572500" y="832226"/>
            <a:ext cx="1143000" cy="391391"/>
          </a:xfrm>
          <a:prstGeom prst="roundRect">
            <a:avLst>
              <a:gd name="adj" fmla="val 50000"/>
            </a:avLst>
          </a:prstGeom>
          <a:solidFill>
            <a:srgbClr val="ADC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u="none" strike="noStrike" cap="none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rPr>
              <a:t>Chapter 3</a:t>
            </a:r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" name="Google Shape;150;p3">
            <a:extLst>
              <a:ext uri="{FF2B5EF4-FFF2-40B4-BE49-F238E27FC236}">
                <a16:creationId xmlns:a16="http://schemas.microsoft.com/office/drawing/2014/main" id="{2FAA9DE5-DF3A-4046-B7D2-B8EE905874D9}"/>
              </a:ext>
            </a:extLst>
          </p:cNvPr>
          <p:cNvSpPr txBox="1"/>
          <p:nvPr userDrawn="1"/>
        </p:nvSpPr>
        <p:spPr>
          <a:xfrm>
            <a:off x="6650533" y="1370416"/>
            <a:ext cx="4986943" cy="9802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0" b="0" i="0" u="none" strike="noStrike" cap="none" spc="-300" baseline="0" dirty="0">
                <a:solidFill>
                  <a:srgbClr val="20202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  <a:sym typeface="Arial"/>
              </a:rPr>
              <a:t>팀 구성 및 역할</a:t>
            </a:r>
            <a:endParaRPr spc="-300" baseline="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44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제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2;p3">
            <a:extLst>
              <a:ext uri="{FF2B5EF4-FFF2-40B4-BE49-F238E27FC236}">
                <a16:creationId xmlns:a16="http://schemas.microsoft.com/office/drawing/2014/main" id="{80DB2777-5A77-46F2-8A05-2EA78647F76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58800" y="9525000"/>
            <a:ext cx="17170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3;p3">
            <a:extLst>
              <a:ext uri="{FF2B5EF4-FFF2-40B4-BE49-F238E27FC236}">
                <a16:creationId xmlns:a16="http://schemas.microsoft.com/office/drawing/2014/main" id="{937BC89B-17D6-617E-D8F5-BD4655B6C70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73100" y="9728200"/>
            <a:ext cx="3429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4;p3">
            <a:extLst>
              <a:ext uri="{FF2B5EF4-FFF2-40B4-BE49-F238E27FC236}">
                <a16:creationId xmlns:a16="http://schemas.microsoft.com/office/drawing/2014/main" id="{63ED1FF4-C6D5-967B-97A8-5DA2331C11E8}"/>
              </a:ext>
            </a:extLst>
          </p:cNvPr>
          <p:cNvSpPr txBox="1"/>
          <p:nvPr userDrawn="1"/>
        </p:nvSpPr>
        <p:spPr>
          <a:xfrm>
            <a:off x="1092200" y="9723880"/>
            <a:ext cx="743793" cy="2499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pc="-100" baseline="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 조</a:t>
            </a:r>
            <a:endParaRPr spc="-100" baseline="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1061C3D-FCBD-F93E-5D82-27720B75E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26634" y="9646690"/>
            <a:ext cx="878766" cy="3233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altLang="ko-KR" sz="1400" b="0" i="0" u="none" strike="noStrike" cap="none" smtClean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defRPr>
            </a:lvl1pPr>
          </a:lstStyle>
          <a:p>
            <a:pPr>
              <a:lnSpc>
                <a:spcPct val="116199"/>
              </a:lnSpc>
            </a:pPr>
            <a:r>
              <a:rPr lang="en-US" dirty="0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‹#›</a:t>
            </a:fld>
            <a:endParaRPr lang="ko-KR" altLang="en-US" dirty="0"/>
          </a:p>
        </p:txBody>
      </p:sp>
      <p:pic>
        <p:nvPicPr>
          <p:cNvPr id="10" name="Google Shape;137;p3">
            <a:extLst>
              <a:ext uri="{FF2B5EF4-FFF2-40B4-BE49-F238E27FC236}">
                <a16:creationId xmlns:a16="http://schemas.microsoft.com/office/drawing/2014/main" id="{DB32B1BF-11E1-3231-C735-DD007EEB9A4E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2534900" y="5588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EE48C06-779D-DAFC-347B-761A2EF1C45E}"/>
              </a:ext>
            </a:extLst>
          </p:cNvPr>
          <p:cNvSpPr/>
          <p:nvPr userDrawn="1"/>
        </p:nvSpPr>
        <p:spPr>
          <a:xfrm>
            <a:off x="8572500" y="832226"/>
            <a:ext cx="1143000" cy="391391"/>
          </a:xfrm>
          <a:prstGeom prst="roundRect">
            <a:avLst>
              <a:gd name="adj" fmla="val 50000"/>
            </a:avLst>
          </a:prstGeom>
          <a:solidFill>
            <a:srgbClr val="ADC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u="none" strike="noStrike" cap="none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rPr>
              <a:t>Chapter 4</a:t>
            </a:r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" name="Google Shape;150;p3">
            <a:extLst>
              <a:ext uri="{FF2B5EF4-FFF2-40B4-BE49-F238E27FC236}">
                <a16:creationId xmlns:a16="http://schemas.microsoft.com/office/drawing/2014/main" id="{49227A95-2B52-4D1F-9220-E8FA745BD35E}"/>
              </a:ext>
            </a:extLst>
          </p:cNvPr>
          <p:cNvSpPr txBox="1"/>
          <p:nvPr userDrawn="1"/>
        </p:nvSpPr>
        <p:spPr>
          <a:xfrm>
            <a:off x="6006931" y="1370416"/>
            <a:ext cx="6274153" cy="9802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0" b="0" i="0" u="none" strike="noStrike" cap="none" spc="-300" baseline="0" dirty="0">
                <a:solidFill>
                  <a:srgbClr val="20202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  <a:sym typeface="Arial"/>
              </a:rPr>
              <a:t>프로젝트 수행 결과</a:t>
            </a:r>
            <a:endParaRPr spc="-300" baseline="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10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제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2;p3">
            <a:extLst>
              <a:ext uri="{FF2B5EF4-FFF2-40B4-BE49-F238E27FC236}">
                <a16:creationId xmlns:a16="http://schemas.microsoft.com/office/drawing/2014/main" id="{80DB2777-5A77-46F2-8A05-2EA78647F76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58800" y="9525000"/>
            <a:ext cx="17170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3;p3">
            <a:extLst>
              <a:ext uri="{FF2B5EF4-FFF2-40B4-BE49-F238E27FC236}">
                <a16:creationId xmlns:a16="http://schemas.microsoft.com/office/drawing/2014/main" id="{937BC89B-17D6-617E-D8F5-BD4655B6C70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73100" y="9728200"/>
            <a:ext cx="3429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4;p3">
            <a:extLst>
              <a:ext uri="{FF2B5EF4-FFF2-40B4-BE49-F238E27FC236}">
                <a16:creationId xmlns:a16="http://schemas.microsoft.com/office/drawing/2014/main" id="{63ED1FF4-C6D5-967B-97A8-5DA2331C11E8}"/>
              </a:ext>
            </a:extLst>
          </p:cNvPr>
          <p:cNvSpPr txBox="1"/>
          <p:nvPr userDrawn="1"/>
        </p:nvSpPr>
        <p:spPr>
          <a:xfrm>
            <a:off x="1092200" y="9723880"/>
            <a:ext cx="743793" cy="2499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pc="-100" baseline="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 조</a:t>
            </a:r>
            <a:endParaRPr spc="-100" baseline="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1061C3D-FCBD-F93E-5D82-27720B75E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26634" y="9646690"/>
            <a:ext cx="878766" cy="3233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altLang="ko-KR" sz="1400" b="0" i="0" u="none" strike="noStrike" cap="none" smtClean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defRPr>
            </a:lvl1pPr>
          </a:lstStyle>
          <a:p>
            <a:pPr>
              <a:lnSpc>
                <a:spcPct val="116199"/>
              </a:lnSpc>
            </a:pPr>
            <a:r>
              <a:rPr lang="en-US" dirty="0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‹#›</a:t>
            </a:fld>
            <a:endParaRPr lang="ko-KR" altLang="en-US" dirty="0"/>
          </a:p>
        </p:txBody>
      </p:sp>
      <p:pic>
        <p:nvPicPr>
          <p:cNvPr id="10" name="Google Shape;137;p3">
            <a:extLst>
              <a:ext uri="{FF2B5EF4-FFF2-40B4-BE49-F238E27FC236}">
                <a16:creationId xmlns:a16="http://schemas.microsoft.com/office/drawing/2014/main" id="{DB32B1BF-11E1-3231-C735-DD007EEB9A4E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2534900" y="5588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EE48C06-779D-DAFC-347B-761A2EF1C45E}"/>
              </a:ext>
            </a:extLst>
          </p:cNvPr>
          <p:cNvSpPr/>
          <p:nvPr userDrawn="1"/>
        </p:nvSpPr>
        <p:spPr>
          <a:xfrm>
            <a:off x="8572500" y="832226"/>
            <a:ext cx="1143000" cy="391391"/>
          </a:xfrm>
          <a:prstGeom prst="roundRect">
            <a:avLst>
              <a:gd name="adj" fmla="val 50000"/>
            </a:avLst>
          </a:prstGeom>
          <a:solidFill>
            <a:srgbClr val="ADC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u="none" strike="noStrike" cap="none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rPr>
              <a:t>Chapter 5</a:t>
            </a:r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" name="Google Shape;150;p3">
            <a:extLst>
              <a:ext uri="{FF2B5EF4-FFF2-40B4-BE49-F238E27FC236}">
                <a16:creationId xmlns:a16="http://schemas.microsoft.com/office/drawing/2014/main" id="{94CBEF70-8BA3-450C-9507-1A513876EABD}"/>
              </a:ext>
            </a:extLst>
          </p:cNvPr>
          <p:cNvSpPr txBox="1"/>
          <p:nvPr userDrawn="1"/>
        </p:nvSpPr>
        <p:spPr>
          <a:xfrm>
            <a:off x="7206780" y="1370416"/>
            <a:ext cx="3874459" cy="9802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0" b="0" i="0" u="none" strike="noStrike" cap="none" spc="-300" baseline="0" dirty="0">
                <a:solidFill>
                  <a:srgbClr val="20202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  <a:sym typeface="Arial"/>
              </a:rPr>
              <a:t>동영상 시연</a:t>
            </a:r>
            <a:endParaRPr spc="-300" baseline="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81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제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2;p3">
            <a:extLst>
              <a:ext uri="{FF2B5EF4-FFF2-40B4-BE49-F238E27FC236}">
                <a16:creationId xmlns:a16="http://schemas.microsoft.com/office/drawing/2014/main" id="{80DB2777-5A77-46F2-8A05-2EA78647F76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58800" y="9525000"/>
            <a:ext cx="171704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3;p3">
            <a:extLst>
              <a:ext uri="{FF2B5EF4-FFF2-40B4-BE49-F238E27FC236}">
                <a16:creationId xmlns:a16="http://schemas.microsoft.com/office/drawing/2014/main" id="{937BC89B-17D6-617E-D8F5-BD4655B6C70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73100" y="9728200"/>
            <a:ext cx="3429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64;p3">
            <a:extLst>
              <a:ext uri="{FF2B5EF4-FFF2-40B4-BE49-F238E27FC236}">
                <a16:creationId xmlns:a16="http://schemas.microsoft.com/office/drawing/2014/main" id="{63ED1FF4-C6D5-967B-97A8-5DA2331C11E8}"/>
              </a:ext>
            </a:extLst>
          </p:cNvPr>
          <p:cNvSpPr txBox="1"/>
          <p:nvPr userDrawn="1"/>
        </p:nvSpPr>
        <p:spPr>
          <a:xfrm>
            <a:off x="1092200" y="9723880"/>
            <a:ext cx="743793" cy="2499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pc="-100" baseline="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 조</a:t>
            </a:r>
            <a:endParaRPr spc="-100" baseline="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41061C3D-FCBD-F93E-5D82-27720B75E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26634" y="9646690"/>
            <a:ext cx="878766" cy="3233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altLang="ko-KR" sz="1400" b="0" i="0" u="none" strike="noStrike" cap="none" smtClean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defRPr>
            </a:lvl1pPr>
          </a:lstStyle>
          <a:p>
            <a:pPr>
              <a:lnSpc>
                <a:spcPct val="116199"/>
              </a:lnSpc>
            </a:pPr>
            <a:r>
              <a:rPr lang="en-US" dirty="0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‹#›</a:t>
            </a:fld>
            <a:endParaRPr lang="ko-KR" altLang="en-US" dirty="0"/>
          </a:p>
        </p:txBody>
      </p:sp>
      <p:pic>
        <p:nvPicPr>
          <p:cNvPr id="10" name="Google Shape;137;p3">
            <a:extLst>
              <a:ext uri="{FF2B5EF4-FFF2-40B4-BE49-F238E27FC236}">
                <a16:creationId xmlns:a16="http://schemas.microsoft.com/office/drawing/2014/main" id="{DB32B1BF-11E1-3231-C735-DD007EEB9A4E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2534900" y="5588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EE48C06-779D-DAFC-347B-761A2EF1C45E}"/>
              </a:ext>
            </a:extLst>
          </p:cNvPr>
          <p:cNvSpPr/>
          <p:nvPr userDrawn="1"/>
        </p:nvSpPr>
        <p:spPr>
          <a:xfrm>
            <a:off x="8572500" y="832226"/>
            <a:ext cx="1143000" cy="391391"/>
          </a:xfrm>
          <a:prstGeom prst="roundRect">
            <a:avLst>
              <a:gd name="adj" fmla="val 50000"/>
            </a:avLst>
          </a:prstGeom>
          <a:solidFill>
            <a:srgbClr val="ADC7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i="0" u="none" strike="noStrike" cap="none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rPr>
              <a:t>Chapter 6</a:t>
            </a:r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" name="Google Shape;150;p3">
            <a:extLst>
              <a:ext uri="{FF2B5EF4-FFF2-40B4-BE49-F238E27FC236}">
                <a16:creationId xmlns:a16="http://schemas.microsoft.com/office/drawing/2014/main" id="{ADF3B213-691F-4454-B299-BFA74DEDCFF2}"/>
              </a:ext>
            </a:extLst>
          </p:cNvPr>
          <p:cNvSpPr txBox="1"/>
          <p:nvPr userDrawn="1"/>
        </p:nvSpPr>
        <p:spPr>
          <a:xfrm>
            <a:off x="7575472" y="1370416"/>
            <a:ext cx="3137077" cy="98026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000" b="0" i="0" u="none" strike="noStrike" cap="none" spc="-300" baseline="0" dirty="0">
                <a:solidFill>
                  <a:srgbClr val="20202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  <a:sym typeface="Arial"/>
              </a:rPr>
              <a:t>자체 평가</a:t>
            </a:r>
            <a:endParaRPr spc="-300" baseline="0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752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 Variable Medium" panose="02000003000000020004" pitchFamily="2" charset="-127"/>
          <a:ea typeface="Pretendard Variable Medium" panose="02000003000000020004" pitchFamily="2" charset="-127"/>
          <a:cs typeface="Pretendard Variable Medium" panose="020000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 Variable Medium" panose="02000003000000020004" pitchFamily="2" charset="-127"/>
          <a:ea typeface="Pretendard Variable Medium" panose="02000003000000020004" pitchFamily="2" charset="-127"/>
          <a:cs typeface="Pretendard Variable Medium" panose="020000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omentjs.com/" TargetMode="External"/><Relationship Id="rId5" Type="http://schemas.openxmlformats.org/officeDocument/2006/relationships/hyperlink" Target="https://reactdatepicker.com/" TargetMode="External"/><Relationship Id="rId4" Type="http://schemas.openxmlformats.org/officeDocument/2006/relationships/hyperlink" Target="https://fullcalendar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FE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41300" y="-9753600"/>
            <a:ext cx="17551400" cy="263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623300"/>
            <a:ext cx="1828800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92200" y="2222500"/>
            <a:ext cx="3225800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927100" y="1701800"/>
            <a:ext cx="159258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rtl="0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028700" y="7568898"/>
            <a:ext cx="4794582" cy="50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1300"/>
              </a:lnSpc>
              <a:buNone/>
              <a:defRPr sz="3600" spc="-100">
                <a:solidFill>
                  <a:srgbClr val="202020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defRPr>
            </a:lvl1pPr>
          </a:lstStyle>
          <a:p>
            <a:r>
              <a:rPr lang="ko-KR" altLang="en-US" dirty="0">
                <a:sym typeface="Calibri"/>
              </a:rPr>
              <a:t>병원 기능 구현 팀 프로젝트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15760300" y="8908602"/>
            <a:ext cx="90170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spc="-1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rPr>
              <a:t>NAME.</a:t>
            </a:r>
            <a:endParaRPr spc="-1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6662000" y="8908602"/>
            <a:ext cx="533800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노현경</a:t>
            </a:r>
            <a:endParaRPr lang="en-US" altLang="ko-KR" sz="1600" spc="-1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spc="-100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한선경</a:t>
            </a:r>
            <a:endParaRPr lang="en-US" altLang="ko-KR" sz="1600" spc="-1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spc="-1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정다영</a:t>
            </a:r>
            <a:endParaRPr lang="en-US" altLang="ko-KR" sz="1600" spc="-1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spc="-100" dirty="0" err="1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이도원</a:t>
            </a:r>
            <a:endParaRPr sz="1600" spc="-1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10" name="Google Shape;163;p3">
            <a:extLst>
              <a:ext uri="{FF2B5EF4-FFF2-40B4-BE49-F238E27FC236}">
                <a16:creationId xmlns:a16="http://schemas.microsoft.com/office/drawing/2014/main" id="{0C415101-4226-ED51-DC24-1EC12413432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100" y="9728200"/>
            <a:ext cx="3429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4;p3">
            <a:extLst>
              <a:ext uri="{FF2B5EF4-FFF2-40B4-BE49-F238E27FC236}">
                <a16:creationId xmlns:a16="http://schemas.microsoft.com/office/drawing/2014/main" id="{8070F52F-DB76-4481-B370-72E1E42CE961}"/>
              </a:ext>
            </a:extLst>
          </p:cNvPr>
          <p:cNvSpPr txBox="1"/>
          <p:nvPr/>
        </p:nvSpPr>
        <p:spPr>
          <a:xfrm>
            <a:off x="1092200" y="9723880"/>
            <a:ext cx="743793" cy="2499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pc="-100" baseline="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 조</a:t>
            </a:r>
            <a:endParaRPr spc="-100" baseline="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Google Shape;97;p1">
            <a:extLst>
              <a:ext uri="{FF2B5EF4-FFF2-40B4-BE49-F238E27FC236}">
                <a16:creationId xmlns:a16="http://schemas.microsoft.com/office/drawing/2014/main" id="{4CE18637-F473-1558-4268-36179B3B95B0}"/>
              </a:ext>
            </a:extLst>
          </p:cNvPr>
          <p:cNvSpPr txBox="1"/>
          <p:nvPr/>
        </p:nvSpPr>
        <p:spPr>
          <a:xfrm>
            <a:off x="16867671" y="524351"/>
            <a:ext cx="990656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algn="r">
              <a:lnSpc>
                <a:spcPct val="107899"/>
              </a:lnSpc>
            </a:pPr>
            <a:r>
              <a:rPr lang="en-US" sz="16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2024.09.06</a:t>
            </a:r>
            <a:endParaRPr sz="1600" spc="-100" dirty="0">
              <a:solidFill>
                <a:srgbClr val="4B739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3" name="Google Shape;97;p1">
            <a:extLst>
              <a:ext uri="{FF2B5EF4-FFF2-40B4-BE49-F238E27FC236}">
                <a16:creationId xmlns:a16="http://schemas.microsoft.com/office/drawing/2014/main" id="{B28A6EAA-59CE-29F1-63DF-EB9AF45BC20C}"/>
              </a:ext>
            </a:extLst>
          </p:cNvPr>
          <p:cNvSpPr txBox="1"/>
          <p:nvPr/>
        </p:nvSpPr>
        <p:spPr>
          <a:xfrm>
            <a:off x="429673" y="524351"/>
            <a:ext cx="697307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07899"/>
              </a:lnSpc>
            </a:pPr>
            <a:r>
              <a:rPr lang="en-US" sz="16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Ver</a:t>
            </a:r>
            <a:r>
              <a:rPr lang="ko-KR" altLang="en-US" sz="16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6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1.3.2</a:t>
            </a:r>
            <a:endParaRPr sz="1600" spc="-100" dirty="0">
              <a:solidFill>
                <a:srgbClr val="4B739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4CCF32-5BE2-40D5-9566-948C6D4BB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10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DA39AF-2EC7-41F2-9A3C-BAB5FE66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3471" y="2840182"/>
            <a:ext cx="10363072" cy="6174466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D2C87B57-A92A-45A6-8C1D-4AD929A35F40}"/>
              </a:ext>
            </a:extLst>
          </p:cNvPr>
          <p:cNvGrpSpPr/>
          <p:nvPr/>
        </p:nvGrpSpPr>
        <p:grpSpPr>
          <a:xfrm>
            <a:off x="13002284" y="4119710"/>
            <a:ext cx="4139714" cy="827572"/>
            <a:chOff x="13002284" y="4713537"/>
            <a:chExt cx="4139714" cy="82757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099C9C3-DA58-4A09-8F9F-7C60BA439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2284" y="4713537"/>
              <a:ext cx="571245" cy="571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3E0469-2E18-4411-A226-124A389C2AE8}"/>
                </a:ext>
              </a:extLst>
            </p:cNvPr>
            <p:cNvSpPr txBox="1"/>
            <p:nvPr/>
          </p:nvSpPr>
          <p:spPr>
            <a:xfrm>
              <a:off x="13573529" y="4749476"/>
              <a:ext cx="1901483" cy="499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800"/>
                </a:spcAft>
              </a:pPr>
              <a:r>
                <a:rPr lang="en-US" altLang="ko-KR" sz="2400" dirty="0" err="1">
                  <a:solidFill>
                    <a:schemeClr val="tx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FullCalendar</a:t>
              </a:r>
              <a:endParaRPr lang="ko-KR" altLang="en-US" sz="2400" dirty="0">
                <a:solidFill>
                  <a:schemeClr val="tx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B8D79A-C9F0-4C3D-9DD5-4DE7A3483EC8}"/>
                </a:ext>
              </a:extLst>
            </p:cNvPr>
            <p:cNvSpPr txBox="1"/>
            <p:nvPr/>
          </p:nvSpPr>
          <p:spPr>
            <a:xfrm>
              <a:off x="15447302" y="4817315"/>
              <a:ext cx="1694696" cy="431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라이브러리 사용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D6C090-5D7A-4DE2-83D5-1C276B320293}"/>
                </a:ext>
              </a:extLst>
            </p:cNvPr>
            <p:cNvSpPr txBox="1"/>
            <p:nvPr/>
          </p:nvSpPr>
          <p:spPr>
            <a:xfrm>
              <a:off x="14637786" y="5143500"/>
              <a:ext cx="2504212" cy="3976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https://fullcalendar.io/</a:t>
              </a:r>
              <a:r>
                <a:rPr lang="ko-KR" altLang="en-US" sz="1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rPr>
                <a:t> 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3C222B7-31B2-4838-B2A2-2C23371B5640}"/>
              </a:ext>
            </a:extLst>
          </p:cNvPr>
          <p:cNvGrpSpPr/>
          <p:nvPr/>
        </p:nvGrpSpPr>
        <p:grpSpPr>
          <a:xfrm>
            <a:off x="12930981" y="5549568"/>
            <a:ext cx="4211017" cy="499367"/>
            <a:chOff x="12928151" y="3236958"/>
            <a:chExt cx="4211017" cy="49936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8E66797-4AE9-4335-8CCD-D64FBFD6D104}"/>
                </a:ext>
              </a:extLst>
            </p:cNvPr>
            <p:cNvSpPr txBox="1"/>
            <p:nvPr/>
          </p:nvSpPr>
          <p:spPr>
            <a:xfrm>
              <a:off x="12928151" y="3236958"/>
              <a:ext cx="2547492" cy="499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  <a:spcAft>
                  <a:spcPts val="800"/>
                </a:spcAft>
              </a:pPr>
              <a:r>
                <a:rPr lang="en-US" altLang="ko-KR" sz="2400" dirty="0">
                  <a:solidFill>
                    <a:schemeClr val="tx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React </a:t>
              </a:r>
              <a:r>
                <a:rPr lang="en-US" altLang="ko-KR" sz="2400" dirty="0" err="1">
                  <a:solidFill>
                    <a:schemeClr val="tx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Datepicker</a:t>
              </a:r>
              <a:endParaRPr lang="ko-KR" altLang="en-US" sz="2400" dirty="0">
                <a:solidFill>
                  <a:schemeClr val="tx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9D1077-8F4F-4CD5-9FDA-862A3CC756BD}"/>
                </a:ext>
              </a:extLst>
            </p:cNvPr>
            <p:cNvSpPr txBox="1"/>
            <p:nvPr/>
          </p:nvSpPr>
          <p:spPr>
            <a:xfrm>
              <a:off x="15444472" y="3304797"/>
              <a:ext cx="1694696" cy="431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라이브러리 사용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54807D1-140C-4B46-89A6-42ACC946A767}"/>
              </a:ext>
            </a:extLst>
          </p:cNvPr>
          <p:cNvSpPr txBox="1"/>
          <p:nvPr/>
        </p:nvSpPr>
        <p:spPr>
          <a:xfrm>
            <a:off x="13940480" y="5943592"/>
            <a:ext cx="3201518" cy="39760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lnSpc>
                <a:spcPct val="120000"/>
              </a:lnSpc>
              <a:defRPr sz="1800">
                <a:solidFill>
                  <a:schemeClr val="bg2">
                    <a:lumMod val="60000"/>
                    <a:lumOff val="4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altLang="ko-KR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https://reactdatepicker.com/</a:t>
            </a:r>
            <a:endParaRPr lang="ko-KR" altLang="en-US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0C35668-1931-4DFC-AA71-6F6ADA50265D}"/>
              </a:ext>
            </a:extLst>
          </p:cNvPr>
          <p:cNvGrpSpPr/>
          <p:nvPr/>
        </p:nvGrpSpPr>
        <p:grpSpPr>
          <a:xfrm>
            <a:off x="13353522" y="6943487"/>
            <a:ext cx="3788476" cy="791633"/>
            <a:chOff x="13505922" y="6504057"/>
            <a:chExt cx="3788476" cy="791633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8DF8546-EA07-455F-BA03-AA6843A6A963}"/>
                </a:ext>
              </a:extLst>
            </p:cNvPr>
            <p:cNvGrpSpPr/>
            <p:nvPr/>
          </p:nvGrpSpPr>
          <p:grpSpPr>
            <a:xfrm>
              <a:off x="14008313" y="6504057"/>
              <a:ext cx="3286085" cy="499367"/>
              <a:chOff x="13853083" y="3236958"/>
              <a:chExt cx="3286085" cy="499367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FAC61ED-A196-4951-AD9F-065DDC2E579D}"/>
                  </a:ext>
                </a:extLst>
              </p:cNvPr>
              <p:cNvSpPr txBox="1"/>
              <p:nvPr/>
            </p:nvSpPr>
            <p:spPr>
              <a:xfrm>
                <a:off x="13853083" y="3236958"/>
                <a:ext cx="1622560" cy="4993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800"/>
                  </a:spcAft>
                </a:pPr>
                <a:r>
                  <a:rPr lang="en-US" altLang="ko-KR" sz="2400" dirty="0">
                    <a:solidFill>
                      <a:schemeClr val="tx1"/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rPr>
                  <a:t>Moment.js</a:t>
                </a:r>
                <a:endParaRPr lang="ko-KR" altLang="en-US" sz="2400" dirty="0">
                  <a:solidFill>
                    <a:schemeClr val="tx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DF37925-B712-43B0-8070-38DDB6F377E6}"/>
                  </a:ext>
                </a:extLst>
              </p:cNvPr>
              <p:cNvSpPr txBox="1"/>
              <p:nvPr/>
            </p:nvSpPr>
            <p:spPr>
              <a:xfrm>
                <a:off x="15444472" y="3304797"/>
                <a:ext cx="1694696" cy="431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2000" spc="-100" dirty="0">
                    <a:solidFill>
                      <a:srgbClr val="636363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라이브러리 사용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C396E16-9F74-4F38-8887-8BD68958B37D}"/>
                </a:ext>
              </a:extLst>
            </p:cNvPr>
            <p:cNvSpPr txBox="1"/>
            <p:nvPr/>
          </p:nvSpPr>
          <p:spPr>
            <a:xfrm>
              <a:off x="14708434" y="6898081"/>
              <a:ext cx="2585964" cy="3976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r">
                <a:lnSpc>
                  <a:spcPct val="120000"/>
                </a:lnSpc>
                <a:defRPr sz="1800">
                  <a:solidFill>
                    <a:schemeClr val="bg2">
                      <a:lumMod val="60000"/>
                      <a:lumOff val="4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en-US" altLang="ko-KR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https://momentjs.com/</a:t>
              </a:r>
              <a:r>
                <a:rPr lang="en-US" altLang="ko-KR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rPr>
                <a:t> </a:t>
              </a:r>
              <a:endParaRPr lang="ko-KR" altLang="en-US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11266438-E920-4573-B2CC-1879323B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05922" y="6532527"/>
              <a:ext cx="510266" cy="510266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24ED41C-C3D9-4F60-A0C2-7A08A530D7D3}"/>
              </a:ext>
            </a:extLst>
          </p:cNvPr>
          <p:cNvSpPr txBox="1"/>
          <p:nvPr/>
        </p:nvSpPr>
        <p:spPr>
          <a:xfrm>
            <a:off x="7378151" y="2202366"/>
            <a:ext cx="3531699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동작</a:t>
            </a:r>
          </a:p>
        </p:txBody>
      </p:sp>
    </p:spTree>
    <p:extLst>
      <p:ext uri="{BB962C8B-B14F-4D97-AF65-F5344CB8AC3E}">
        <p14:creationId xmlns:p14="http://schemas.microsoft.com/office/powerpoint/2010/main" val="396729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4CCF32-5BE2-40D5-9566-948C6D4BB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11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DA39AF-2EC7-41F2-9A3C-BAB5FE66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3471" y="2840182"/>
            <a:ext cx="10363072" cy="617446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24ED41C-C3D9-4F60-A0C2-7A08A530D7D3}"/>
              </a:ext>
            </a:extLst>
          </p:cNvPr>
          <p:cNvSpPr txBox="1"/>
          <p:nvPr/>
        </p:nvSpPr>
        <p:spPr>
          <a:xfrm>
            <a:off x="7378151" y="2202366"/>
            <a:ext cx="3531699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동작 </a:t>
            </a:r>
            <a:r>
              <a:rPr lang="en-US" altLang="ko-KR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목록 조회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9F5AAE-923F-4E66-A24C-C4A12ED467CF}"/>
              </a:ext>
            </a:extLst>
          </p:cNvPr>
          <p:cNvSpPr/>
          <p:nvPr/>
        </p:nvSpPr>
        <p:spPr>
          <a:xfrm>
            <a:off x="7378151" y="3503385"/>
            <a:ext cx="1591678" cy="850901"/>
          </a:xfrm>
          <a:prstGeom prst="rect">
            <a:avLst/>
          </a:prstGeom>
          <a:ln w="381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 spc="-10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57803-DAB8-4442-B2AC-57A5ADE1CF3D}"/>
              </a:ext>
            </a:extLst>
          </p:cNvPr>
          <p:cNvSpPr txBox="1"/>
          <p:nvPr/>
        </p:nvSpPr>
        <p:spPr>
          <a:xfrm>
            <a:off x="12443719" y="5256965"/>
            <a:ext cx="2743059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하루 종일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시간 지정 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x)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일정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C5D69D-E0EA-459A-A69D-6459D7882CCA}"/>
              </a:ext>
            </a:extLst>
          </p:cNvPr>
          <p:cNvSpPr txBox="1"/>
          <p:nvPr/>
        </p:nvSpPr>
        <p:spPr>
          <a:xfrm>
            <a:off x="12443719" y="7732064"/>
            <a:ext cx="4139275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시간 지정된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일정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캘린더 상에서 시간 노출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99AFA6-F381-4D7E-B143-E94C9CAC7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09" b="4658"/>
          <a:stretch/>
        </p:blipFill>
        <p:spPr>
          <a:xfrm>
            <a:off x="12443719" y="6636072"/>
            <a:ext cx="2360790" cy="10835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BF88E3-B39D-4ECB-A6A9-303343CD9BA2}"/>
              </a:ext>
            </a:extLst>
          </p:cNvPr>
          <p:cNvSpPr txBox="1"/>
          <p:nvPr/>
        </p:nvSpPr>
        <p:spPr>
          <a:xfrm>
            <a:off x="12443719" y="3963603"/>
            <a:ext cx="1069524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20000"/>
              </a:lnSpc>
              <a:defRPr sz="2000" spc="-10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긴 막대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78CF671-04D7-41C4-8732-BA7E9101A9D6}"/>
              </a:ext>
            </a:extLst>
          </p:cNvPr>
          <p:cNvGrpSpPr/>
          <p:nvPr/>
        </p:nvGrpSpPr>
        <p:grpSpPr>
          <a:xfrm>
            <a:off x="12443719" y="4412343"/>
            <a:ext cx="2669956" cy="761770"/>
            <a:chOff x="12134553" y="3541693"/>
            <a:chExt cx="3079289" cy="87855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5F26E1E-E9F1-4E06-AD72-58DAF7BB4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125" b="79777"/>
            <a:stretch/>
          </p:blipFill>
          <p:spPr>
            <a:xfrm>
              <a:off x="12137964" y="3541693"/>
              <a:ext cx="3075878" cy="4388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FFB22B-C0B6-4D83-88A9-C8266B217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394" t="80793" r="731" b="-677"/>
            <a:stretch/>
          </p:blipFill>
          <p:spPr>
            <a:xfrm>
              <a:off x="12134553" y="3988723"/>
              <a:ext cx="3075878" cy="431528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35F43D7-1C7A-4A56-BF39-ED17E879976E}"/>
              </a:ext>
            </a:extLst>
          </p:cNvPr>
          <p:cNvSpPr txBox="1"/>
          <p:nvPr/>
        </p:nvSpPr>
        <p:spPr>
          <a:xfrm>
            <a:off x="12443719" y="6198300"/>
            <a:ext cx="1069524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20000"/>
              </a:lnSpc>
              <a:defRPr sz="2000" spc="-10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온점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4110EE-6DC8-4347-A5D3-D3661EE35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365" y="3849790"/>
            <a:ext cx="3583652" cy="2348510"/>
          </a:xfrm>
          <a:prstGeom prst="rect">
            <a:avLst/>
          </a:prstGeom>
          <a:ln>
            <a:noFill/>
          </a:ln>
          <a:effectLst>
            <a:outerShdw blurRad="63500" sx="103000" sy="103000" algn="ctr" rotWithShape="0">
              <a:srgbClr val="ADC7DA">
                <a:alpha val="3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7CCCD5-92EE-4807-AB77-C333D2D5F359}"/>
              </a:ext>
            </a:extLst>
          </p:cNvPr>
          <p:cNvSpPr txBox="1"/>
          <p:nvPr/>
        </p:nvSpPr>
        <p:spPr>
          <a:xfrm>
            <a:off x="3626571" y="6302989"/>
            <a:ext cx="2839239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00" dirty="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일정이 많으면 팝업으로 노출</a:t>
            </a:r>
          </a:p>
        </p:txBody>
      </p:sp>
    </p:spTree>
    <p:extLst>
      <p:ext uri="{BB962C8B-B14F-4D97-AF65-F5344CB8AC3E}">
        <p14:creationId xmlns:p14="http://schemas.microsoft.com/office/powerpoint/2010/main" val="59077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C2D3D03-2074-4A35-975F-5A41458A5526}"/>
              </a:ext>
            </a:extLst>
          </p:cNvPr>
          <p:cNvSpPr txBox="1"/>
          <p:nvPr/>
        </p:nvSpPr>
        <p:spPr>
          <a:xfrm>
            <a:off x="6981372" y="2202366"/>
            <a:ext cx="4325258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동작 </a:t>
            </a:r>
            <a:r>
              <a:rPr lang="en-US" altLang="ko-KR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목록 조회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4CCF32-5BE2-40D5-9566-948C6D4BB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12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A5A1AB-134D-4710-8AFE-CEC9CF20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3471" y="2840182"/>
            <a:ext cx="10363072" cy="617446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AD7CB4A-8CA9-4B13-BC23-871377034582}"/>
              </a:ext>
            </a:extLst>
          </p:cNvPr>
          <p:cNvSpPr/>
          <p:nvPr/>
        </p:nvSpPr>
        <p:spPr>
          <a:xfrm>
            <a:off x="9505950" y="3012528"/>
            <a:ext cx="8470899" cy="5880737"/>
          </a:xfrm>
          <a:prstGeom prst="roundRect">
            <a:avLst>
              <a:gd name="adj" fmla="val 346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1DBC5-C35E-4BB2-8FF6-CF60E14E91A1}"/>
              </a:ext>
            </a:extLst>
          </p:cNvPr>
          <p:cNvSpPr txBox="1"/>
          <p:nvPr/>
        </p:nvSpPr>
        <p:spPr>
          <a:xfrm>
            <a:off x="9677399" y="3198296"/>
            <a:ext cx="8128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</a:p>
          <a:p>
            <a:pPr lvl="7" indent="449263"/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SCH_NUM</a:t>
            </a:r>
          </a:p>
          <a:p>
            <a:pPr lvl="7"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SCH_SDATE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START</a:t>
            </a:r>
          </a:p>
          <a:p>
            <a:pPr lvl="7"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SCH_EDATE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END</a:t>
            </a:r>
          </a:p>
          <a:p>
            <a:pPr lvl="7"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SCH_TITLE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</a:p>
          <a:p>
            <a:pPr lvl="7"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ALL_DAY</a:t>
            </a:r>
          </a:p>
          <a:p>
            <a:pPr lvl="7"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</a:p>
          <a:p>
            <a:pPr lvl="7"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STAFF_NUM</a:t>
            </a:r>
          </a:p>
          <a:p>
            <a:pPr lvl="7"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C3E887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'Y'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PERSONAL_YN</a:t>
            </a:r>
          </a:p>
          <a:p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 err="1">
                <a:solidFill>
                  <a:srgbClr val="F7766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hos_schedule</a:t>
            </a:r>
            <a:endParaRPr lang="en-US" altLang="ko-KR" sz="1600" b="0" i="0" u="none" strike="noStrike" baseline="0" dirty="0">
              <a:solidFill>
                <a:srgbClr val="F77669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WHERE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STAFF_NUM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708D9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#{staffNum}</a:t>
            </a:r>
          </a:p>
          <a:p>
            <a:r>
              <a:rPr lang="en-US" altLang="ko-KR" sz="1600" b="1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UNION</a:t>
            </a:r>
            <a:r>
              <a:rPr lang="en-US" altLang="ko-KR" sz="16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D2Coding" panose="020B0609020101020101" pitchFamily="49" charset="-127"/>
                <a:ea typeface="D2Coding" panose="020B0609020101020101" pitchFamily="49" charset="-127"/>
              </a:rPr>
              <a:t>ALL</a:t>
            </a:r>
          </a:p>
          <a:p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</a:p>
          <a:p>
            <a:pPr indent="449263"/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REC_NUM</a:t>
            </a:r>
          </a:p>
          <a:p>
            <a:pPr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REC_DATE</a:t>
            </a:r>
          </a:p>
          <a:p>
            <a:pPr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DATE_ADD</a:t>
            </a:r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REC_DATE</a:t>
            </a:r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INTERVAL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FF537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30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MINUTE</a:t>
            </a:r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SELECT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PATIE_NAME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 err="1">
                <a:solidFill>
                  <a:srgbClr val="F7766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hos_patie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WHERE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PATIE_NUM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 err="1">
                <a:solidFill>
                  <a:srgbClr val="F7766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hos_rec</a:t>
            </a:r>
            <a:r>
              <a:rPr lang="en-US" altLang="ko-KR" sz="1600" b="0" i="0" u="none" strike="noStrike" baseline="0" dirty="0" err="1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b="0" i="0" u="none" strike="noStrike" baseline="0" dirty="0" err="1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PATIE_NUM</a:t>
            </a:r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C3E887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'N'</a:t>
            </a:r>
          </a:p>
          <a:p>
            <a:pPr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C3E887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'#858585'</a:t>
            </a:r>
          </a:p>
          <a:p>
            <a:pPr indent="449263"/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STAFF_NUM</a:t>
            </a:r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C3E887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'N'</a:t>
            </a:r>
          </a:p>
          <a:p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 err="1">
                <a:solidFill>
                  <a:srgbClr val="F77669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hos_rec</a:t>
            </a:r>
            <a:endParaRPr lang="en-US" altLang="ko-KR" sz="1600" b="0" i="0" u="none" strike="noStrike" baseline="0" dirty="0">
              <a:solidFill>
                <a:srgbClr val="F77669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b="1" i="0" u="none" strike="noStrike" baseline="0" dirty="0">
                <a:solidFill>
                  <a:srgbClr val="C3CEE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WHERE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2B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STAFF_NUM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80CBC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600" b="0" i="0" u="none" strike="noStrike" baseline="0" dirty="0">
                <a:solidFill>
                  <a:srgbClr val="FFFF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0" i="0" u="none" strike="noStrike" baseline="0" dirty="0">
                <a:solidFill>
                  <a:srgbClr val="708D9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#{staffNum}</a:t>
            </a:r>
          </a:p>
        </p:txBody>
      </p:sp>
    </p:spTree>
    <p:extLst>
      <p:ext uri="{BB962C8B-B14F-4D97-AF65-F5344CB8AC3E}">
        <p14:creationId xmlns:p14="http://schemas.microsoft.com/office/powerpoint/2010/main" val="210786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22441C24-3A04-4C96-95F4-3D50EBFC5D47}"/>
              </a:ext>
            </a:extLst>
          </p:cNvPr>
          <p:cNvSpPr txBox="1"/>
          <p:nvPr/>
        </p:nvSpPr>
        <p:spPr>
          <a:xfrm>
            <a:off x="7378151" y="2202366"/>
            <a:ext cx="3531699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동작 </a:t>
            </a:r>
            <a:r>
              <a:rPr lang="en-US" altLang="ko-KR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일정 추가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4CCF32-5BE2-40D5-9566-948C6D4BB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995DDC-D048-4E46-8AA0-631FD0C7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1762" y="4128654"/>
            <a:ext cx="8363302" cy="49829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31BEC1-14C1-4F0A-9A34-A16BE06BEAE7}"/>
              </a:ext>
            </a:extLst>
          </p:cNvPr>
          <p:cNvSpPr/>
          <p:nvPr/>
        </p:nvSpPr>
        <p:spPr>
          <a:xfrm>
            <a:off x="4628066" y="6761017"/>
            <a:ext cx="1482983" cy="845128"/>
          </a:xfrm>
          <a:prstGeom prst="rect">
            <a:avLst/>
          </a:prstGeom>
          <a:ln w="381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 spc="-10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B77E15-C03D-4CB6-B8C4-1694D6F6454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F961E6-237F-4369-896D-00516E92A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384" y="3743849"/>
            <a:ext cx="6716062" cy="45631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7ADD60-9F05-4E0B-9374-B36C2B9E81D4}"/>
              </a:ext>
            </a:extLst>
          </p:cNvPr>
          <p:cNvSpPr txBox="1"/>
          <p:nvPr/>
        </p:nvSpPr>
        <p:spPr>
          <a:xfrm>
            <a:off x="2834071" y="2854666"/>
            <a:ext cx="3826689" cy="80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bg2">
                    <a:lumMod val="50000"/>
                  </a:schemeClr>
                </a:solidFill>
                <a:highlight>
                  <a:srgbClr val="ADC7DA"/>
                </a:highligh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새 일정</a:t>
            </a:r>
            <a:r>
              <a:rPr lang="ko-KR" altLang="en-US" sz="2000" spc="-100" dirty="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을 </a:t>
            </a:r>
            <a:r>
              <a:rPr lang="ko-KR" altLang="en-US" sz="2000" spc="-100" dirty="0">
                <a:solidFill>
                  <a:schemeClr val="bg2">
                    <a:lumMod val="50000"/>
                  </a:schemeClr>
                </a:solidFill>
                <a:highlight>
                  <a:srgbClr val="ADC7DA"/>
                </a:highligh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추가</a:t>
            </a:r>
            <a:r>
              <a:rPr lang="ko-KR" altLang="en-US" sz="2000" spc="-100" dirty="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하는 </a:t>
            </a:r>
            <a:r>
              <a:rPr lang="ko-KR" altLang="en-US" sz="2000" spc="-100" dirty="0" err="1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모달</a:t>
            </a:r>
            <a:r>
              <a:rPr lang="ko-KR" altLang="en-US" sz="2000" spc="-100" dirty="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활성화</a:t>
            </a:r>
            <a:endParaRPr lang="en-US" altLang="ko-KR" sz="2000" spc="-100" dirty="0">
              <a:solidFill>
                <a:schemeClr val="bg1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bg2">
                    <a:lumMod val="50000"/>
                  </a:schemeClr>
                </a:solidFill>
                <a:highlight>
                  <a:srgbClr val="ADC7DA"/>
                </a:highligh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선택한 날짜</a:t>
            </a:r>
            <a:r>
              <a:rPr lang="ko-KR" altLang="en-US" sz="2000" spc="-100" dirty="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를 </a:t>
            </a:r>
            <a:r>
              <a:rPr lang="ko-KR" altLang="en-US" sz="2000" spc="-100" dirty="0">
                <a:solidFill>
                  <a:schemeClr val="bg2">
                    <a:lumMod val="50000"/>
                  </a:schemeClr>
                </a:solidFill>
                <a:highlight>
                  <a:srgbClr val="ADC7DA"/>
                </a:highligh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기본값</a:t>
            </a:r>
            <a:r>
              <a:rPr lang="ko-KR" altLang="en-US" sz="2000" spc="-100" dirty="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으로 </a:t>
            </a:r>
            <a:r>
              <a:rPr lang="ko-KR" altLang="en-US" sz="2000" spc="-100" dirty="0" err="1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받아옴</a:t>
            </a:r>
            <a:endParaRPr lang="ko-KR" altLang="en-US" sz="2000" spc="-100" dirty="0">
              <a:solidFill>
                <a:schemeClr val="bg1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EDFEAC-8F64-4746-8826-F357D76EFB09}"/>
              </a:ext>
            </a:extLst>
          </p:cNvPr>
          <p:cNvSpPr/>
          <p:nvPr/>
        </p:nvSpPr>
        <p:spPr>
          <a:xfrm>
            <a:off x="2504838" y="4710545"/>
            <a:ext cx="4946073" cy="432955"/>
          </a:xfrm>
          <a:prstGeom prst="rect">
            <a:avLst/>
          </a:prstGeom>
          <a:ln w="381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 spc="-10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38565F-AD80-4254-9E31-ECF447E92EB9}"/>
              </a:ext>
            </a:extLst>
          </p:cNvPr>
          <p:cNvSpPr/>
          <p:nvPr/>
        </p:nvSpPr>
        <p:spPr>
          <a:xfrm>
            <a:off x="6660760" y="4305301"/>
            <a:ext cx="790151" cy="322120"/>
          </a:xfrm>
          <a:prstGeom prst="rect">
            <a:avLst/>
          </a:prstGeom>
          <a:ln w="381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 spc="-10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4D302E-738F-4C91-98FB-1F92557F5D38}"/>
              </a:ext>
            </a:extLst>
          </p:cNvPr>
          <p:cNvSpPr/>
          <p:nvPr/>
        </p:nvSpPr>
        <p:spPr>
          <a:xfrm>
            <a:off x="2504839" y="7130410"/>
            <a:ext cx="3541486" cy="431533"/>
          </a:xfrm>
          <a:prstGeom prst="rect">
            <a:avLst/>
          </a:prstGeom>
          <a:ln w="381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 spc="-10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3601EB5-D553-4FE1-B36B-A0580DF725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2" r="1873" b="1"/>
          <a:stretch/>
        </p:blipFill>
        <p:spPr>
          <a:xfrm>
            <a:off x="11266030" y="5971632"/>
            <a:ext cx="3001263" cy="29881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B15068-D078-4622-9B95-35D96DF51397}"/>
              </a:ext>
            </a:extLst>
          </p:cNvPr>
          <p:cNvSpPr txBox="1"/>
          <p:nvPr/>
        </p:nvSpPr>
        <p:spPr>
          <a:xfrm>
            <a:off x="11217199" y="8959745"/>
            <a:ext cx="3098925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bg2">
                    <a:lumMod val="50000"/>
                  </a:schemeClr>
                </a:solidFill>
                <a:highlight>
                  <a:srgbClr val="ADC7DA"/>
                </a:highligh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원하는 색상</a:t>
            </a:r>
            <a:r>
              <a:rPr lang="ko-KR" altLang="en-US" sz="2000" spc="-100" dirty="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으로 일정 등록 가능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14A398E-D94A-4FE1-BEED-069F18B00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113" y="756757"/>
            <a:ext cx="3743142" cy="431438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00C547A-FB30-405F-B2F0-065054604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8003" y="746488"/>
            <a:ext cx="5066019" cy="432941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B20BE1F-BAB1-4D7F-8F3B-4877CDCD0E80}"/>
              </a:ext>
            </a:extLst>
          </p:cNvPr>
          <p:cNvSpPr txBox="1"/>
          <p:nvPr/>
        </p:nvSpPr>
        <p:spPr>
          <a:xfrm>
            <a:off x="13093961" y="5094622"/>
            <a:ext cx="3514104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체크 박스 활성화 시 </a:t>
            </a:r>
            <a:r>
              <a:rPr lang="ko-KR" altLang="en-US" sz="2000" spc="-100" dirty="0">
                <a:solidFill>
                  <a:schemeClr val="bg2">
                    <a:lumMod val="50000"/>
                  </a:schemeClr>
                </a:solidFill>
                <a:highlight>
                  <a:srgbClr val="ADC7DA"/>
                </a:highligh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날짜</a:t>
            </a:r>
            <a:r>
              <a:rPr lang="en-US" altLang="ko-KR" sz="2000" spc="-100" dirty="0">
                <a:solidFill>
                  <a:schemeClr val="bg2">
                    <a:lumMod val="50000"/>
                  </a:schemeClr>
                </a:solidFill>
                <a:highlight>
                  <a:srgbClr val="ADC7DA"/>
                </a:highligh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</a:t>
            </a:r>
            <a:r>
              <a:rPr lang="ko-KR" altLang="en-US" sz="2000" spc="-100" dirty="0">
                <a:solidFill>
                  <a:schemeClr val="bg2">
                    <a:lumMod val="50000"/>
                  </a:schemeClr>
                </a:solidFill>
                <a:highlight>
                  <a:srgbClr val="ADC7DA"/>
                </a:highligh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시간 선택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86A07A-0A6F-4BFE-A8A4-09E028ACAD6E}"/>
              </a:ext>
            </a:extLst>
          </p:cNvPr>
          <p:cNvSpPr txBox="1"/>
          <p:nvPr/>
        </p:nvSpPr>
        <p:spPr>
          <a:xfrm>
            <a:off x="8796577" y="5094622"/>
            <a:ext cx="3150221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체크 박스 활성화 시 </a:t>
            </a:r>
            <a:r>
              <a:rPr lang="ko-KR" altLang="en-US" sz="2000" spc="-100" dirty="0">
                <a:solidFill>
                  <a:schemeClr val="bg2">
                    <a:lumMod val="50000"/>
                  </a:schemeClr>
                </a:solidFill>
                <a:highlight>
                  <a:srgbClr val="ADC7DA"/>
                </a:highligh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날짜만 선택</a:t>
            </a:r>
          </a:p>
        </p:txBody>
      </p:sp>
    </p:spTree>
    <p:extLst>
      <p:ext uri="{BB962C8B-B14F-4D97-AF65-F5344CB8AC3E}">
        <p14:creationId xmlns:p14="http://schemas.microsoft.com/office/powerpoint/2010/main" val="315885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23" grpId="0"/>
      <p:bldP spid="25" grpId="0" animBg="1"/>
      <p:bldP spid="25" grpId="1" animBg="1"/>
      <p:bldP spid="26" grpId="0" animBg="1"/>
      <p:bldP spid="26" grpId="1" animBg="1"/>
      <p:bldP spid="27" grpId="0" animBg="1"/>
      <p:bldP spid="30" grpId="0"/>
      <p:bldP spid="36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C2D3D03-2074-4A35-975F-5A41458A5526}"/>
              </a:ext>
            </a:extLst>
          </p:cNvPr>
          <p:cNvSpPr txBox="1"/>
          <p:nvPr/>
        </p:nvSpPr>
        <p:spPr>
          <a:xfrm>
            <a:off x="6981372" y="2202366"/>
            <a:ext cx="4325258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프로젝트 동작 </a:t>
            </a:r>
            <a:r>
              <a:rPr lang="en-US" altLang="ko-KR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상세 조회 </a:t>
            </a:r>
            <a:r>
              <a:rPr lang="en-US" altLang="ko-KR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· </a:t>
            </a: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수정 </a:t>
            </a:r>
            <a:r>
              <a:rPr lang="en-US" altLang="ko-KR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· </a:t>
            </a: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삭제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4CCF32-5BE2-40D5-9566-948C6D4BB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14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995DDC-D048-4E46-8AA0-631FD0C74C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1762" y="4128654"/>
            <a:ext cx="8363302" cy="49829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C37A87-1FC1-4155-A796-B3E7401BF54E}"/>
              </a:ext>
            </a:extLst>
          </p:cNvPr>
          <p:cNvSpPr/>
          <p:nvPr/>
        </p:nvSpPr>
        <p:spPr>
          <a:xfrm>
            <a:off x="2248652" y="4602612"/>
            <a:ext cx="1551708" cy="360219"/>
          </a:xfrm>
          <a:prstGeom prst="rect">
            <a:avLst/>
          </a:prstGeom>
          <a:ln w="381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 spc="-10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BE8C9C-6AD3-4777-8E40-B081601A4FC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ADB7E8-3B26-4B2C-8688-5C58F49F0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603" y="3570981"/>
            <a:ext cx="5705413" cy="3837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0AE28D-8EFF-41C3-B576-A9B84CC01318}"/>
              </a:ext>
            </a:extLst>
          </p:cNvPr>
          <p:cNvSpPr txBox="1"/>
          <p:nvPr/>
        </p:nvSpPr>
        <p:spPr>
          <a:xfrm>
            <a:off x="2980964" y="7532719"/>
            <a:ext cx="3826689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ct val="120000"/>
              </a:lnSpc>
              <a:defRPr sz="2000" spc="-100">
                <a:solidFill>
                  <a:schemeClr val="bg2">
                    <a:lumMod val="50000"/>
                  </a:schemeClr>
                </a:solidFill>
                <a:highlight>
                  <a:srgbClr val="ADC7DA"/>
                </a:highlight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ko-KR" altLang="en-US" dirty="0"/>
              <a:t>선택한 일정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ko-KR" altLang="en-US" dirty="0"/>
              <a:t>세부 사항</a:t>
            </a:r>
            <a:r>
              <a:rPr lang="ko-KR" altLang="en-US" dirty="0">
                <a:solidFill>
                  <a:schemeClr val="bg1"/>
                </a:solidFill>
              </a:rPr>
              <a:t>을 </a:t>
            </a:r>
            <a:r>
              <a:rPr lang="ko-KR" altLang="en-US" dirty="0" err="1">
                <a:solidFill>
                  <a:schemeClr val="bg1"/>
                </a:solidFill>
              </a:rPr>
              <a:t>모달로</a:t>
            </a:r>
            <a:r>
              <a:rPr lang="ko-KR" altLang="en-US" dirty="0">
                <a:solidFill>
                  <a:schemeClr val="bg1"/>
                </a:solidFill>
              </a:rPr>
              <a:t> 띄움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09DC8F-29A2-4F04-A56D-C8E3E4BC0368}"/>
              </a:ext>
            </a:extLst>
          </p:cNvPr>
          <p:cNvSpPr/>
          <p:nvPr/>
        </p:nvSpPr>
        <p:spPr>
          <a:xfrm>
            <a:off x="3457394" y="6704780"/>
            <a:ext cx="943430" cy="465277"/>
          </a:xfrm>
          <a:prstGeom prst="rect">
            <a:avLst/>
          </a:prstGeom>
          <a:ln w="381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 spc="-10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AF09B7-FA9E-4FD5-8A29-DA0D43D4539D}"/>
              </a:ext>
            </a:extLst>
          </p:cNvPr>
          <p:cNvGrpSpPr/>
          <p:nvPr/>
        </p:nvGrpSpPr>
        <p:grpSpPr>
          <a:xfrm>
            <a:off x="8301455" y="3570981"/>
            <a:ext cx="7944942" cy="4393266"/>
            <a:chOff x="9144000" y="3570981"/>
            <a:chExt cx="7944942" cy="43932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C66049-A53E-45DA-8652-E0AC8376A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0" y="3570981"/>
              <a:ext cx="7944942" cy="38370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A22502-72AF-4B3C-8DD4-2BC2860260A5}"/>
                </a:ext>
              </a:extLst>
            </p:cNvPr>
            <p:cNvSpPr txBox="1"/>
            <p:nvPr/>
          </p:nvSpPr>
          <p:spPr>
            <a:xfrm>
              <a:off x="11203127" y="7532719"/>
              <a:ext cx="3826689" cy="431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lnSpc>
                  <a:spcPct val="120000"/>
                </a:lnSpc>
                <a:defRPr sz="2000" spc="-100">
                  <a:solidFill>
                    <a:schemeClr val="bg2">
                      <a:lumMod val="50000"/>
                    </a:schemeClr>
                  </a:solidFill>
                  <a:highlight>
                    <a:srgbClr val="ADC7DA"/>
                  </a:highlight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defRPr>
              </a:lvl1pPr>
            </a:lstStyle>
            <a:p>
              <a:r>
                <a:rPr lang="ko-KR" altLang="en-US" dirty="0"/>
                <a:t>기존 정보</a:t>
              </a:r>
              <a:r>
                <a:rPr lang="ko-KR" altLang="en-US" dirty="0">
                  <a:solidFill>
                    <a:schemeClr val="bg1"/>
                  </a:solidFill>
                </a:rPr>
                <a:t>를 </a:t>
              </a:r>
              <a:r>
                <a:rPr lang="ko-KR" altLang="en-US" dirty="0"/>
                <a:t>기본값</a:t>
              </a:r>
              <a:r>
                <a:rPr lang="ko-KR" altLang="en-US" dirty="0">
                  <a:solidFill>
                    <a:schemeClr val="bg1"/>
                  </a:solidFill>
                </a:rPr>
                <a:t>으로 </a:t>
              </a:r>
              <a:r>
                <a:rPr lang="ko-KR" altLang="en-US" dirty="0" err="1">
                  <a:solidFill>
                    <a:schemeClr val="bg1"/>
                  </a:solidFill>
                </a:rPr>
                <a:t>받아옴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04DC76-0216-4FF4-B85F-24F11BA157C5}"/>
              </a:ext>
            </a:extLst>
          </p:cNvPr>
          <p:cNvSpPr/>
          <p:nvPr/>
        </p:nvSpPr>
        <p:spPr>
          <a:xfrm>
            <a:off x="11765743" y="6748322"/>
            <a:ext cx="943430" cy="465277"/>
          </a:xfrm>
          <a:prstGeom prst="rect">
            <a:avLst/>
          </a:prstGeom>
          <a:ln w="381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 spc="-10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E900F-86C7-4D2F-901E-02532CD3A0AB}"/>
              </a:ext>
            </a:extLst>
          </p:cNvPr>
          <p:cNvSpPr txBox="1"/>
          <p:nvPr/>
        </p:nvSpPr>
        <p:spPr>
          <a:xfrm>
            <a:off x="12781744" y="6765196"/>
            <a:ext cx="2265365" cy="431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등록 후 화면 </a:t>
            </a:r>
            <a:r>
              <a:rPr lang="ko-KR" altLang="en-US" sz="2000" spc="-100" dirty="0" err="1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리랜더링</a:t>
            </a:r>
            <a:endParaRPr lang="ko-KR" altLang="en-US" sz="2000" spc="-100" dirty="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449AC2-CA5C-469E-B774-D7BE871A7A6A}"/>
              </a:ext>
            </a:extLst>
          </p:cNvPr>
          <p:cNvSpPr/>
          <p:nvPr/>
        </p:nvSpPr>
        <p:spPr>
          <a:xfrm>
            <a:off x="4386310" y="6702419"/>
            <a:ext cx="943430" cy="465277"/>
          </a:xfrm>
          <a:prstGeom prst="rect">
            <a:avLst/>
          </a:prstGeom>
          <a:ln w="381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 spc="-10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28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4" grpId="0" animBg="1"/>
      <p:bldP spid="4" grpId="1" animBg="1"/>
      <p:bldP spid="18" grpId="0" animBg="1"/>
      <p:bldP spid="18" grpId="1" animBg="1"/>
      <p:bldP spid="19" grpId="0"/>
      <p:bldP spid="19" grpId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4CCF32-5BE2-40D5-9566-948C6D4BB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273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A7F0DB-0960-4D11-A968-C0405B630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16</a:t>
            </a:fld>
            <a:endParaRPr lang="ko-KR" altLang="en-US" dirty="0"/>
          </a:p>
        </p:txBody>
      </p:sp>
      <p:sp>
        <p:nvSpPr>
          <p:cNvPr id="4" name="Google Shape;144;p3">
            <a:extLst>
              <a:ext uri="{FF2B5EF4-FFF2-40B4-BE49-F238E27FC236}">
                <a16:creationId xmlns:a16="http://schemas.microsoft.com/office/drawing/2014/main" id="{BB78FB85-6A21-43B5-8286-78696EA86531}"/>
              </a:ext>
            </a:extLst>
          </p:cNvPr>
          <p:cNvSpPr txBox="1"/>
          <p:nvPr/>
        </p:nvSpPr>
        <p:spPr>
          <a:xfrm>
            <a:off x="1404354" y="3314185"/>
            <a:ext cx="53828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해상도 신경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,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편집 </a:t>
            </a:r>
            <a:r>
              <a:rPr lang="ko-KR" altLang="en-US" sz="2000" spc="-100" dirty="0" err="1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필요없으면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 녹화 프로그램으로 </a:t>
            </a:r>
            <a:r>
              <a:rPr lang="en-US" altLang="ko-KR" sz="2000" spc="-100" dirty="0" err="1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obs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사용</a:t>
            </a:r>
            <a:endParaRPr sz="2000" spc="-100" dirty="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75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60A24E-123F-4120-A566-24250F72F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17</a:t>
            </a:fld>
            <a:endParaRPr lang="ko-KR" altLang="en-US" dirty="0"/>
          </a:p>
        </p:txBody>
      </p:sp>
      <p:sp>
        <p:nvSpPr>
          <p:cNvPr id="4" name="Google Shape;144;p3">
            <a:extLst>
              <a:ext uri="{FF2B5EF4-FFF2-40B4-BE49-F238E27FC236}">
                <a16:creationId xmlns:a16="http://schemas.microsoft.com/office/drawing/2014/main" id="{DE9341E4-1341-4650-A515-0107221D9FEA}"/>
              </a:ext>
            </a:extLst>
          </p:cNvPr>
          <p:cNvSpPr txBox="1"/>
          <p:nvPr/>
        </p:nvSpPr>
        <p:spPr>
          <a:xfrm>
            <a:off x="1404354" y="3314185"/>
            <a:ext cx="50494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개선점이나 보완할 점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,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추후 추가할 기능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,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개인별 </a:t>
            </a:r>
            <a:r>
              <a:rPr lang="ko-KR" altLang="en-US" sz="2000" spc="-100" dirty="0" err="1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느낀점</a:t>
            </a:r>
            <a:endParaRPr sz="2000" spc="-100" dirty="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554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24ACC9-52A1-1ED8-CD23-76513C6AB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18</a:t>
            </a:fld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8EEAF86-4AFB-5551-C1F7-C0A6730C662E}"/>
              </a:ext>
            </a:extLst>
          </p:cNvPr>
          <p:cNvGrpSpPr/>
          <p:nvPr/>
        </p:nvGrpSpPr>
        <p:grpSpPr>
          <a:xfrm>
            <a:off x="1333500" y="2698749"/>
            <a:ext cx="7696200" cy="2032001"/>
            <a:chOff x="1397000" y="2698749"/>
            <a:chExt cx="7696200" cy="203200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70201DD-98AD-72DE-D003-AC755C8B7298}"/>
                </a:ext>
              </a:extLst>
            </p:cNvPr>
            <p:cNvSpPr/>
            <p:nvPr/>
          </p:nvSpPr>
          <p:spPr>
            <a:xfrm>
              <a:off x="1397000" y="2698749"/>
              <a:ext cx="7696200" cy="2032001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62E993B-DF53-3DFB-8C2D-C17D1375EE70}"/>
                </a:ext>
              </a:extLst>
            </p:cNvPr>
            <p:cNvSpPr/>
            <p:nvPr/>
          </p:nvSpPr>
          <p:spPr>
            <a:xfrm>
              <a:off x="1625600" y="2856979"/>
              <a:ext cx="1714501" cy="171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5" name="Google Shape;143;p3">
              <a:extLst>
                <a:ext uri="{FF2B5EF4-FFF2-40B4-BE49-F238E27FC236}">
                  <a16:creationId xmlns:a16="http://schemas.microsoft.com/office/drawing/2014/main" id="{C633D179-07A5-3EB5-FFD2-01EC6150D9C9}"/>
                </a:ext>
              </a:extLst>
            </p:cNvPr>
            <p:cNvSpPr txBox="1"/>
            <p:nvPr/>
          </p:nvSpPr>
          <p:spPr>
            <a:xfrm>
              <a:off x="3657601" y="3112974"/>
              <a:ext cx="1679947" cy="336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91300"/>
                </a:lnSpc>
                <a:defRPr sz="2400" spc="-100">
                  <a:solidFill>
                    <a:srgbClr val="202020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defRPr>
              </a:lvl1pPr>
            </a:lstStyle>
            <a:p>
              <a:r>
                <a:rPr lang="en-US" dirty="0"/>
                <a:t>KEYWORD 4</a:t>
              </a:r>
              <a:endParaRPr dirty="0"/>
            </a:p>
          </p:txBody>
        </p:sp>
        <p:sp>
          <p:nvSpPr>
            <p:cNvPr id="26" name="Google Shape;144;p3">
              <a:extLst>
                <a:ext uri="{FF2B5EF4-FFF2-40B4-BE49-F238E27FC236}">
                  <a16:creationId xmlns:a16="http://schemas.microsoft.com/office/drawing/2014/main" id="{0B8E9D7D-5820-6B8D-9B4B-F36FC284A568}"/>
                </a:ext>
              </a:extLst>
            </p:cNvPr>
            <p:cNvSpPr txBox="1"/>
            <p:nvPr/>
          </p:nvSpPr>
          <p:spPr>
            <a:xfrm>
              <a:off x="3657601" y="3586719"/>
              <a:ext cx="467916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이곳에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주제에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알맞은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내용을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 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간단하게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 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입력하세요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.</a:t>
              </a:r>
              <a:endParaRPr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서체는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프리텐다드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Regular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입니다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.</a:t>
              </a:r>
              <a:endParaRPr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155" name="Google Shape;15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63750" y="3212579"/>
              <a:ext cx="838200" cy="100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1945D5-0C0C-9B28-817F-DF1951DC3329}"/>
              </a:ext>
            </a:extLst>
          </p:cNvPr>
          <p:cNvGrpSpPr/>
          <p:nvPr/>
        </p:nvGrpSpPr>
        <p:grpSpPr>
          <a:xfrm>
            <a:off x="9258300" y="2698749"/>
            <a:ext cx="7696200" cy="2032001"/>
            <a:chOff x="9245599" y="2698749"/>
            <a:chExt cx="7696200" cy="203200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632AE8A-4935-D7F8-5205-43000AD36C9D}"/>
                </a:ext>
              </a:extLst>
            </p:cNvPr>
            <p:cNvSpPr/>
            <p:nvPr/>
          </p:nvSpPr>
          <p:spPr>
            <a:xfrm>
              <a:off x="9245599" y="2698749"/>
              <a:ext cx="7696200" cy="2032001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D498817-55BC-2640-BB98-1A73FE5F6EB7}"/>
                </a:ext>
              </a:extLst>
            </p:cNvPr>
            <p:cNvSpPr/>
            <p:nvPr/>
          </p:nvSpPr>
          <p:spPr>
            <a:xfrm>
              <a:off x="9474199" y="2856979"/>
              <a:ext cx="1714501" cy="171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0" name="Google Shape;143;p3">
              <a:extLst>
                <a:ext uri="{FF2B5EF4-FFF2-40B4-BE49-F238E27FC236}">
                  <a16:creationId xmlns:a16="http://schemas.microsoft.com/office/drawing/2014/main" id="{BDBA6513-B1FB-5A00-6A01-8F40ED4D8096}"/>
                </a:ext>
              </a:extLst>
            </p:cNvPr>
            <p:cNvSpPr txBox="1"/>
            <p:nvPr/>
          </p:nvSpPr>
          <p:spPr>
            <a:xfrm>
              <a:off x="11506200" y="3112974"/>
              <a:ext cx="1679947" cy="336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91300"/>
                </a:lnSpc>
                <a:defRPr sz="2400" spc="-100">
                  <a:solidFill>
                    <a:srgbClr val="202020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defRPr>
              </a:lvl1pPr>
            </a:lstStyle>
            <a:p>
              <a:r>
                <a:rPr lang="en-US" dirty="0"/>
                <a:t>KEYWORD 4</a:t>
              </a:r>
              <a:endParaRPr dirty="0"/>
            </a:p>
          </p:txBody>
        </p:sp>
        <p:sp>
          <p:nvSpPr>
            <p:cNvPr id="21" name="Google Shape;144;p3">
              <a:extLst>
                <a:ext uri="{FF2B5EF4-FFF2-40B4-BE49-F238E27FC236}">
                  <a16:creationId xmlns:a16="http://schemas.microsoft.com/office/drawing/2014/main" id="{E05E0189-9202-E2D3-9553-4334AB9B30B4}"/>
                </a:ext>
              </a:extLst>
            </p:cNvPr>
            <p:cNvSpPr txBox="1"/>
            <p:nvPr/>
          </p:nvSpPr>
          <p:spPr>
            <a:xfrm>
              <a:off x="11506200" y="3586719"/>
              <a:ext cx="467916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이곳에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주제에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알맞은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내용을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 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간단하게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 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입력하세요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.</a:t>
              </a:r>
              <a:endParaRPr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서체는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프리텐다드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Regular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입니다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.</a:t>
              </a:r>
              <a:endParaRPr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141" name="Google Shape;141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99600" y="2857500"/>
              <a:ext cx="1714500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44100" y="3302000"/>
              <a:ext cx="825500" cy="825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535077B-9FEB-FC4C-34D1-55D7DAEBA4F7}"/>
              </a:ext>
            </a:extLst>
          </p:cNvPr>
          <p:cNvGrpSpPr/>
          <p:nvPr/>
        </p:nvGrpSpPr>
        <p:grpSpPr>
          <a:xfrm>
            <a:off x="1333500" y="4949153"/>
            <a:ext cx="7696200" cy="2032001"/>
            <a:chOff x="1397000" y="4952477"/>
            <a:chExt cx="7696200" cy="2032001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964596F-70D6-A067-ABFF-8161EF89C0F0}"/>
                </a:ext>
              </a:extLst>
            </p:cNvPr>
            <p:cNvSpPr/>
            <p:nvPr/>
          </p:nvSpPr>
          <p:spPr>
            <a:xfrm>
              <a:off x="1397000" y="4952477"/>
              <a:ext cx="7696200" cy="2032001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04655F6-3B58-41D2-C097-5CBF6B26D648}"/>
                </a:ext>
              </a:extLst>
            </p:cNvPr>
            <p:cNvSpPr/>
            <p:nvPr/>
          </p:nvSpPr>
          <p:spPr>
            <a:xfrm>
              <a:off x="1625600" y="5110707"/>
              <a:ext cx="1714501" cy="171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31" name="Google Shape;143;p3">
              <a:extLst>
                <a:ext uri="{FF2B5EF4-FFF2-40B4-BE49-F238E27FC236}">
                  <a16:creationId xmlns:a16="http://schemas.microsoft.com/office/drawing/2014/main" id="{705A4F2D-C9C5-B4C2-E900-55091AA90536}"/>
                </a:ext>
              </a:extLst>
            </p:cNvPr>
            <p:cNvSpPr txBox="1"/>
            <p:nvPr/>
          </p:nvSpPr>
          <p:spPr>
            <a:xfrm>
              <a:off x="3657601" y="5366702"/>
              <a:ext cx="1679947" cy="336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91300"/>
                </a:lnSpc>
                <a:defRPr sz="2400" spc="-100">
                  <a:solidFill>
                    <a:srgbClr val="202020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defRPr>
              </a:lvl1pPr>
            </a:lstStyle>
            <a:p>
              <a:r>
                <a:rPr lang="en-US" dirty="0"/>
                <a:t>KEYWORD 4</a:t>
              </a:r>
              <a:endParaRPr dirty="0"/>
            </a:p>
          </p:txBody>
        </p:sp>
        <p:sp>
          <p:nvSpPr>
            <p:cNvPr id="32" name="Google Shape;144;p3">
              <a:extLst>
                <a:ext uri="{FF2B5EF4-FFF2-40B4-BE49-F238E27FC236}">
                  <a16:creationId xmlns:a16="http://schemas.microsoft.com/office/drawing/2014/main" id="{FA3C070F-DF57-E399-CB84-BCBA1B7483DB}"/>
                </a:ext>
              </a:extLst>
            </p:cNvPr>
            <p:cNvSpPr txBox="1"/>
            <p:nvPr/>
          </p:nvSpPr>
          <p:spPr>
            <a:xfrm>
              <a:off x="3657601" y="5840447"/>
              <a:ext cx="467916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이곳에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주제에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알맞은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내용을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 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간단하게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 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입력하세요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.</a:t>
              </a:r>
              <a:endParaRPr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서체는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프리텐다드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Regular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입니다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.</a:t>
              </a:r>
              <a:endParaRPr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157" name="Google Shape;157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9450" y="5629275"/>
              <a:ext cx="1066800" cy="72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24CBCBD-D9F9-2828-6459-B211D51F8B08}"/>
              </a:ext>
            </a:extLst>
          </p:cNvPr>
          <p:cNvGrpSpPr/>
          <p:nvPr/>
        </p:nvGrpSpPr>
        <p:grpSpPr>
          <a:xfrm>
            <a:off x="9258300" y="4949153"/>
            <a:ext cx="7696200" cy="2032001"/>
            <a:chOff x="9245599" y="4952998"/>
            <a:chExt cx="7696200" cy="203200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DA5E05B-F2D9-616B-A7D6-04628E686F73}"/>
                </a:ext>
              </a:extLst>
            </p:cNvPr>
            <p:cNvSpPr/>
            <p:nvPr/>
          </p:nvSpPr>
          <p:spPr>
            <a:xfrm>
              <a:off x="9245599" y="4952998"/>
              <a:ext cx="7696200" cy="2032001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026D2BD-10AC-53C6-CEBF-8B4D4EBC66E5}"/>
                </a:ext>
              </a:extLst>
            </p:cNvPr>
            <p:cNvSpPr/>
            <p:nvPr/>
          </p:nvSpPr>
          <p:spPr>
            <a:xfrm>
              <a:off x="9474199" y="5111228"/>
              <a:ext cx="1714501" cy="171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11506200" y="5367223"/>
              <a:ext cx="1679947" cy="336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91300"/>
                </a:lnSpc>
                <a:defRPr sz="2400" spc="-100">
                  <a:solidFill>
                    <a:srgbClr val="202020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defRPr>
              </a:lvl1pPr>
            </a:lstStyle>
            <a:p>
              <a:r>
                <a:rPr lang="en-US" dirty="0"/>
                <a:t>KEYWORD 4</a:t>
              </a:r>
              <a:endParaRPr dirty="0"/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11506200" y="5840968"/>
              <a:ext cx="467916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이곳에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주제에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알맞은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내용을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 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간단하게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 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입력하세요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.</a:t>
              </a:r>
              <a:endParaRPr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서체는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프리텐다드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Regular </a:t>
              </a:r>
              <a:r>
                <a:rPr lang="en-US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입니다</a:t>
              </a:r>
              <a:r>
                <a:rPr 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.</a:t>
              </a:r>
              <a:endParaRPr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159" name="Google Shape;159;p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99649" y="5708128"/>
              <a:ext cx="863600" cy="52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63F8469-DB33-4B7B-78A0-64B3BD4F529C}"/>
              </a:ext>
            </a:extLst>
          </p:cNvPr>
          <p:cNvSpPr/>
          <p:nvPr/>
        </p:nvSpPr>
        <p:spPr>
          <a:xfrm>
            <a:off x="1333500" y="7199557"/>
            <a:ext cx="15621000" cy="1703143"/>
          </a:xfrm>
          <a:prstGeom prst="roundRect">
            <a:avLst>
              <a:gd name="adj" fmla="val 50000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8" name="Google Shape;166;p3">
            <a:extLst>
              <a:ext uri="{FF2B5EF4-FFF2-40B4-BE49-F238E27FC236}">
                <a16:creationId xmlns:a16="http://schemas.microsoft.com/office/drawing/2014/main" id="{860AEB31-AB7D-5AAC-F96B-9766B6082922}"/>
              </a:ext>
            </a:extLst>
          </p:cNvPr>
          <p:cNvSpPr txBox="1"/>
          <p:nvPr/>
        </p:nvSpPr>
        <p:spPr>
          <a:xfrm>
            <a:off x="3358087" y="7883069"/>
            <a:ext cx="1522853" cy="33611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91300"/>
              </a:lnSpc>
              <a:buNone/>
              <a:defRPr sz="7000">
                <a:solidFill>
                  <a:srgbClr val="20202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en-US" sz="2400" dirty="0">
                <a:solidFill>
                  <a:srgbClr val="4B7390"/>
                </a:solidFill>
              </a:rPr>
              <a:t>KEYWORD</a:t>
            </a:r>
            <a:endParaRPr sz="2400" dirty="0">
              <a:solidFill>
                <a:srgbClr val="4B7390"/>
              </a:solidFill>
            </a:endParaRPr>
          </a:p>
        </p:txBody>
      </p:sp>
      <p:sp>
        <p:nvSpPr>
          <p:cNvPr id="49" name="Google Shape;167;p3">
            <a:extLst>
              <a:ext uri="{FF2B5EF4-FFF2-40B4-BE49-F238E27FC236}">
                <a16:creationId xmlns:a16="http://schemas.microsoft.com/office/drawing/2014/main" id="{36C2DD12-C95F-409D-EBDE-76AA7F3E6091}"/>
              </a:ext>
            </a:extLst>
          </p:cNvPr>
          <p:cNvSpPr txBox="1"/>
          <p:nvPr/>
        </p:nvSpPr>
        <p:spPr>
          <a:xfrm>
            <a:off x="5206065" y="7884929"/>
            <a:ext cx="3409588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07899"/>
              </a:lnSpc>
              <a:buNone/>
              <a:defRPr sz="20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 dirty="0"/>
              <a:t>의료진 진료 스케줄 관리 기능 구현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4F6BD9-E2A8-A73F-9213-1EC379B83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19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593137-77AD-2AB8-7750-3D3786CA556F}"/>
              </a:ext>
            </a:extLst>
          </p:cNvPr>
          <p:cNvSpPr/>
          <p:nvPr/>
        </p:nvSpPr>
        <p:spPr>
          <a:xfrm>
            <a:off x="9575800" y="2616200"/>
            <a:ext cx="7378700" cy="6223000"/>
          </a:xfrm>
          <a:prstGeom prst="roundRect">
            <a:avLst>
              <a:gd name="adj" fmla="val 5913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228" name="Google Shape;228;p5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 rot="5400000">
            <a:off x="13068300" y="6527764"/>
            <a:ext cx="3937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"/>
          <p:cNvSpPr txBox="1"/>
          <p:nvPr/>
        </p:nvSpPr>
        <p:spPr>
          <a:xfrm>
            <a:off x="12662732" y="3083141"/>
            <a:ext cx="1141338" cy="33611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1300"/>
              </a:lnSpc>
              <a:buNone/>
              <a:defRPr sz="2400">
                <a:solidFill>
                  <a:srgbClr val="4B739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ko-KR" altLang="en-US" dirty="0"/>
              <a:t>아쉬운 점</a:t>
            </a:r>
            <a:endParaRPr dirty="0"/>
          </a:p>
        </p:txBody>
      </p:sp>
      <p:sp>
        <p:nvSpPr>
          <p:cNvPr id="252" name="Google Shape;252;p5"/>
          <p:cNvSpPr txBox="1"/>
          <p:nvPr/>
        </p:nvSpPr>
        <p:spPr>
          <a:xfrm>
            <a:off x="10350890" y="7528872"/>
            <a:ext cx="582851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dirty="0"/>
              <a:t>데이터베이스 설계 시 정확하게 분석하고 기능 구현할 때 필요한</a:t>
            </a:r>
            <a:endParaRPr lang="en-US" altLang="ko-KR" dirty="0"/>
          </a:p>
          <a:p>
            <a:pPr algn="ctr"/>
            <a:r>
              <a:rPr lang="ko-KR" altLang="en-US" dirty="0"/>
              <a:t>데이터베이스를 생각하여 아쉬운 점을 보완</a:t>
            </a:r>
            <a:endParaRPr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30D868-53A8-0584-DC4F-4E3BF3C750F1}"/>
              </a:ext>
            </a:extLst>
          </p:cNvPr>
          <p:cNvGrpSpPr/>
          <p:nvPr/>
        </p:nvGrpSpPr>
        <p:grpSpPr>
          <a:xfrm>
            <a:off x="9975850" y="3929161"/>
            <a:ext cx="6578600" cy="901701"/>
            <a:chOff x="9975850" y="3746500"/>
            <a:chExt cx="6578600" cy="90170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C005434-8A5D-762E-821A-BC73A4978013}"/>
                </a:ext>
              </a:extLst>
            </p:cNvPr>
            <p:cNvSpPr/>
            <p:nvPr/>
          </p:nvSpPr>
          <p:spPr>
            <a:xfrm>
              <a:off x="9975850" y="3746500"/>
              <a:ext cx="6578600" cy="9017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F31FA9A-769E-02E5-AF18-BEE3C23E99D8}"/>
                </a:ext>
              </a:extLst>
            </p:cNvPr>
            <p:cNvSpPr/>
            <p:nvPr/>
          </p:nvSpPr>
          <p:spPr>
            <a:xfrm>
              <a:off x="10089839" y="3864132"/>
              <a:ext cx="666436" cy="666436"/>
            </a:xfrm>
            <a:prstGeom prst="ellipse">
              <a:avLst/>
            </a:prstGeom>
            <a:solidFill>
              <a:srgbClr val="D1DF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9600"/>
                </a:lnSpc>
              </a:pPr>
              <a:r>
                <a:rPr lang="en-US" altLang="ko-KR" sz="1600" dirty="0">
                  <a:solidFill>
                    <a:srgbClr val="202020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01</a:t>
              </a:r>
              <a:endParaRPr lang="ko-KR" altLang="en-US" sz="16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5" name="Google Shape;174;p4">
              <a:extLst>
                <a:ext uri="{FF2B5EF4-FFF2-40B4-BE49-F238E27FC236}">
                  <a16:creationId xmlns:a16="http://schemas.microsoft.com/office/drawing/2014/main" id="{566ECF15-5853-FBDE-DFA5-136115C61581}"/>
                </a:ext>
              </a:extLst>
            </p:cNvPr>
            <p:cNvSpPr txBox="1"/>
            <p:nvPr/>
          </p:nvSpPr>
          <p:spPr>
            <a:xfrm>
              <a:off x="11035259" y="4012684"/>
              <a:ext cx="45797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20000"/>
                </a:lnSpc>
                <a:defRPr sz="2000" spc="-10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>
                  <a:sym typeface="Calibri"/>
                </a:rPr>
                <a:t>데이터 베이스 초기 설계 미흡으로 인한 잦은 수정</a:t>
              </a:r>
              <a:r>
                <a:rPr lang="en-US" dirty="0"/>
                <a:t>.</a:t>
              </a:r>
              <a:endParaRPr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814759D-B86D-6061-CD56-866DC5925974}"/>
              </a:ext>
            </a:extLst>
          </p:cNvPr>
          <p:cNvGrpSpPr/>
          <p:nvPr/>
        </p:nvGrpSpPr>
        <p:grpSpPr>
          <a:xfrm>
            <a:off x="9975850" y="5005955"/>
            <a:ext cx="6578600" cy="901701"/>
            <a:chOff x="9975850" y="3746500"/>
            <a:chExt cx="6578600" cy="901701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024DFEE-103D-63C7-BF03-B196EDE6EEA5}"/>
                </a:ext>
              </a:extLst>
            </p:cNvPr>
            <p:cNvSpPr/>
            <p:nvPr/>
          </p:nvSpPr>
          <p:spPr>
            <a:xfrm>
              <a:off x="9975850" y="3746500"/>
              <a:ext cx="6578600" cy="9017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4BED57C-845E-2ABA-89C8-01DAD7963AF6}"/>
                </a:ext>
              </a:extLst>
            </p:cNvPr>
            <p:cNvSpPr/>
            <p:nvPr/>
          </p:nvSpPr>
          <p:spPr>
            <a:xfrm>
              <a:off x="10089839" y="3864132"/>
              <a:ext cx="666436" cy="666436"/>
            </a:xfrm>
            <a:prstGeom prst="ellipse">
              <a:avLst/>
            </a:prstGeom>
            <a:solidFill>
              <a:srgbClr val="D1DF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9600"/>
                </a:lnSpc>
              </a:pPr>
              <a:r>
                <a:rPr lang="en-US" altLang="ko-KR" sz="1600" dirty="0">
                  <a:solidFill>
                    <a:srgbClr val="202020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02</a:t>
              </a:r>
              <a:endParaRPr lang="ko-KR" altLang="en-US" sz="16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7" name="Google Shape;174;p4">
              <a:extLst>
                <a:ext uri="{FF2B5EF4-FFF2-40B4-BE49-F238E27FC236}">
                  <a16:creationId xmlns:a16="http://schemas.microsoft.com/office/drawing/2014/main" id="{1A977064-24AA-DCBE-1B16-C3B740613D22}"/>
                </a:ext>
              </a:extLst>
            </p:cNvPr>
            <p:cNvSpPr txBox="1"/>
            <p:nvPr/>
          </p:nvSpPr>
          <p:spPr>
            <a:xfrm>
              <a:off x="11035259" y="4012684"/>
              <a:ext cx="22906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20000"/>
                </a:lnSpc>
                <a:defRPr sz="2000" spc="-10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defRPr>
              </a:lvl1pPr>
            </a:lstStyle>
            <a:p>
              <a:r>
                <a:rPr lang="ko-KR" altLang="en-US" dirty="0">
                  <a:sym typeface="Calibri"/>
                </a:rPr>
                <a:t>시간 부족에 대한 아쉬움</a:t>
              </a:r>
              <a:r>
                <a:rPr lang="en-US" dirty="0"/>
                <a:t>.</a:t>
              </a:r>
              <a:endParaRPr dirty="0"/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8B9E0A5-C11E-9945-DC3B-96FD4399EE54}"/>
              </a:ext>
            </a:extLst>
          </p:cNvPr>
          <p:cNvSpPr/>
          <p:nvPr/>
        </p:nvSpPr>
        <p:spPr>
          <a:xfrm>
            <a:off x="1333500" y="2616200"/>
            <a:ext cx="7378700" cy="6223000"/>
          </a:xfrm>
          <a:prstGeom prst="roundRect">
            <a:avLst>
              <a:gd name="adj" fmla="val 5913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6" name="Google Shape;238;p5">
            <a:extLst>
              <a:ext uri="{FF2B5EF4-FFF2-40B4-BE49-F238E27FC236}">
                <a16:creationId xmlns:a16="http://schemas.microsoft.com/office/drawing/2014/main" id="{2DADFCDD-AD81-F913-2CCD-833D1CEF03D7}"/>
              </a:ext>
            </a:extLst>
          </p:cNvPr>
          <p:cNvSpPr txBox="1"/>
          <p:nvPr/>
        </p:nvSpPr>
        <p:spPr>
          <a:xfrm>
            <a:off x="4553481" y="3083141"/>
            <a:ext cx="875241" cy="33611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1300"/>
              </a:lnSpc>
              <a:buNone/>
              <a:defRPr sz="2400">
                <a:solidFill>
                  <a:srgbClr val="4B739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잘한 점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673E32C-58C8-24D4-71D5-99FD97C028C3}"/>
              </a:ext>
            </a:extLst>
          </p:cNvPr>
          <p:cNvSpPr/>
          <p:nvPr/>
        </p:nvSpPr>
        <p:spPr>
          <a:xfrm>
            <a:off x="1733550" y="3929161"/>
            <a:ext cx="6578600" cy="9017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88E5E9-01AC-AD32-E203-BE67DEF55FB5}"/>
              </a:ext>
            </a:extLst>
          </p:cNvPr>
          <p:cNvSpPr/>
          <p:nvPr/>
        </p:nvSpPr>
        <p:spPr>
          <a:xfrm>
            <a:off x="1847539" y="4046793"/>
            <a:ext cx="666436" cy="666436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16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01</a:t>
            </a:r>
            <a:endParaRPr lang="ko-KR" altLang="en-US" sz="160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1" name="Google Shape;174;p4">
            <a:extLst>
              <a:ext uri="{FF2B5EF4-FFF2-40B4-BE49-F238E27FC236}">
                <a16:creationId xmlns:a16="http://schemas.microsoft.com/office/drawing/2014/main" id="{A9CD8F46-488C-7020-A7A0-5517372FC452}"/>
              </a:ext>
            </a:extLst>
          </p:cNvPr>
          <p:cNvSpPr txBox="1"/>
          <p:nvPr/>
        </p:nvSpPr>
        <p:spPr>
          <a:xfrm>
            <a:off x="2792959" y="4195345"/>
            <a:ext cx="35923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 dirty="0"/>
              <a:t>프로젝트에 필요한 기능을 구체적 설계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3DC57A4-E3B3-EF99-DE6D-12AF58D0DE0F}"/>
              </a:ext>
            </a:extLst>
          </p:cNvPr>
          <p:cNvSpPr/>
          <p:nvPr/>
        </p:nvSpPr>
        <p:spPr>
          <a:xfrm>
            <a:off x="1733550" y="5005955"/>
            <a:ext cx="6578600" cy="9017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3CD6C58-0903-A7F3-A0E2-8488BF6E53AF}"/>
              </a:ext>
            </a:extLst>
          </p:cNvPr>
          <p:cNvSpPr/>
          <p:nvPr/>
        </p:nvSpPr>
        <p:spPr>
          <a:xfrm>
            <a:off x="1847539" y="5123587"/>
            <a:ext cx="666436" cy="666436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16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02</a:t>
            </a:r>
            <a:endParaRPr lang="ko-KR" altLang="en-US" sz="160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5" name="Google Shape;174;p4">
            <a:extLst>
              <a:ext uri="{FF2B5EF4-FFF2-40B4-BE49-F238E27FC236}">
                <a16:creationId xmlns:a16="http://schemas.microsoft.com/office/drawing/2014/main" id="{129F882A-A084-0468-D6C9-887C340DEFB5}"/>
              </a:ext>
            </a:extLst>
          </p:cNvPr>
          <p:cNvSpPr txBox="1"/>
          <p:nvPr/>
        </p:nvSpPr>
        <p:spPr>
          <a:xfrm>
            <a:off x="2792959" y="5272139"/>
            <a:ext cx="36436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 dirty="0">
                <a:sym typeface="Calibri"/>
              </a:rPr>
              <a:t>협력을 통해 원활하게 개인의 역할 수행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63F9542-7643-4A8F-1B42-6E552D675540}"/>
              </a:ext>
            </a:extLst>
          </p:cNvPr>
          <p:cNvSpPr/>
          <p:nvPr/>
        </p:nvSpPr>
        <p:spPr>
          <a:xfrm>
            <a:off x="1733550" y="6082748"/>
            <a:ext cx="6578600" cy="9017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AC027DE-12F9-C183-CA68-5A4BEBAD628D}"/>
              </a:ext>
            </a:extLst>
          </p:cNvPr>
          <p:cNvSpPr/>
          <p:nvPr/>
        </p:nvSpPr>
        <p:spPr>
          <a:xfrm>
            <a:off x="1847539" y="6200380"/>
            <a:ext cx="666436" cy="666436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16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03</a:t>
            </a:r>
            <a:endParaRPr lang="ko-KR" altLang="en-US" sz="160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9" name="Google Shape;174;p4">
            <a:extLst>
              <a:ext uri="{FF2B5EF4-FFF2-40B4-BE49-F238E27FC236}">
                <a16:creationId xmlns:a16="http://schemas.microsoft.com/office/drawing/2014/main" id="{1DF7C40D-A7C5-1093-8886-2DDBF2D213D6}"/>
              </a:ext>
            </a:extLst>
          </p:cNvPr>
          <p:cNvSpPr txBox="1"/>
          <p:nvPr/>
        </p:nvSpPr>
        <p:spPr>
          <a:xfrm>
            <a:off x="2792959" y="6348932"/>
            <a:ext cx="40604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 dirty="0">
                <a:sym typeface="Calibri"/>
              </a:rPr>
              <a:t>적절한 역할 분배로 협력하여 프로젝트 완성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FE9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12287" y="0"/>
            <a:ext cx="7775713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1700" y="3289300"/>
            <a:ext cx="3225800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 txBox="1"/>
          <p:nvPr/>
        </p:nvSpPr>
        <p:spPr>
          <a:xfrm>
            <a:off x="673100" y="1532510"/>
            <a:ext cx="7261087" cy="50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1300"/>
              </a:lnSpc>
              <a:buNone/>
              <a:defRPr sz="12000">
                <a:solidFill>
                  <a:srgbClr val="202020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defRPr>
            </a:lvl1pPr>
          </a:lstStyle>
          <a:p>
            <a:r>
              <a:rPr lang="ko-KR" altLang="en-US" sz="3600" spc="-100" dirty="0"/>
              <a:t>의료진 진료 스케줄 관리 기능 구현</a:t>
            </a:r>
            <a:endParaRPr sz="3600" spc="-1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244574-B9FC-405B-9C84-9BF475BADAC8}"/>
              </a:ext>
            </a:extLst>
          </p:cNvPr>
          <p:cNvGrpSpPr/>
          <p:nvPr/>
        </p:nvGrpSpPr>
        <p:grpSpPr>
          <a:xfrm>
            <a:off x="11642184" y="2271152"/>
            <a:ext cx="5515918" cy="6221774"/>
            <a:chOff x="11982450" y="1821357"/>
            <a:chExt cx="5515918" cy="6221774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11996315" y="2349429"/>
              <a:ext cx="172483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spc="-100" dirty="0">
                  <a:solidFill>
                    <a:srgbClr val="20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</a:rPr>
                <a:t>프로젝트 개요</a:t>
              </a:r>
              <a:endParaRPr spc="-1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824E5C7-B372-2343-721E-9CACF29DE6D6}"/>
                </a:ext>
              </a:extLst>
            </p:cNvPr>
            <p:cNvSpPr/>
            <p:nvPr/>
          </p:nvSpPr>
          <p:spPr>
            <a:xfrm>
              <a:off x="11982450" y="1821357"/>
              <a:ext cx="1257300" cy="430530"/>
            </a:xfrm>
            <a:prstGeom prst="roundRect">
              <a:avLst>
                <a:gd name="adj" fmla="val 50000"/>
              </a:avLst>
            </a:prstGeom>
            <a:solidFill>
              <a:srgbClr val="ADC7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i="0" u="none" strike="noStrike" cap="none" dirty="0">
                  <a:solidFill>
                    <a:srgbClr val="202020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Arial"/>
                </a:rPr>
                <a:t>Chapter 1</a:t>
              </a:r>
              <a:endParaRPr lang="en-US" altLang="ko-KR" sz="1600" b="1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6" name="Google Shape;106;p2">
              <a:extLst>
                <a:ext uri="{FF2B5EF4-FFF2-40B4-BE49-F238E27FC236}">
                  <a16:creationId xmlns:a16="http://schemas.microsoft.com/office/drawing/2014/main" id="{7129BE4C-6EE8-7E51-D8E5-CB1EBAF8E07A}"/>
                </a:ext>
              </a:extLst>
            </p:cNvPr>
            <p:cNvSpPr txBox="1"/>
            <p:nvPr/>
          </p:nvSpPr>
          <p:spPr>
            <a:xfrm>
              <a:off x="15099733" y="2349429"/>
              <a:ext cx="23986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0" i="0" u="none" strike="noStrike" cap="none" spc="-100" dirty="0">
                  <a:solidFill>
                    <a:srgbClr val="20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Arial"/>
                </a:rPr>
                <a:t>프로젝트 수행 절차</a:t>
              </a:r>
              <a:endParaRPr spc="-1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36754C4-028D-80F7-DD5A-2DABD20E221A}"/>
                </a:ext>
              </a:extLst>
            </p:cNvPr>
            <p:cNvSpPr/>
            <p:nvPr/>
          </p:nvSpPr>
          <p:spPr>
            <a:xfrm>
              <a:off x="15085868" y="1821357"/>
              <a:ext cx="1257300" cy="430530"/>
            </a:xfrm>
            <a:prstGeom prst="roundRect">
              <a:avLst>
                <a:gd name="adj" fmla="val 50000"/>
              </a:avLst>
            </a:prstGeom>
            <a:solidFill>
              <a:srgbClr val="ADC7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i="0" u="none" strike="noStrike" cap="none" dirty="0">
                  <a:solidFill>
                    <a:srgbClr val="202020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Arial"/>
                </a:rPr>
                <a:t>Chapter 2</a:t>
              </a:r>
              <a:endParaRPr lang="en-US" altLang="ko-KR" sz="1600" b="1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0" name="Google Shape;106;p2">
              <a:extLst>
                <a:ext uri="{FF2B5EF4-FFF2-40B4-BE49-F238E27FC236}">
                  <a16:creationId xmlns:a16="http://schemas.microsoft.com/office/drawing/2014/main" id="{3618F385-D277-EEC7-3D00-E670AC686B09}"/>
                </a:ext>
              </a:extLst>
            </p:cNvPr>
            <p:cNvSpPr txBox="1"/>
            <p:nvPr/>
          </p:nvSpPr>
          <p:spPr>
            <a:xfrm>
              <a:off x="11996315" y="4996225"/>
              <a:ext cx="186589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0" i="0" u="none" strike="noStrike" cap="none" spc="-100" dirty="0">
                  <a:solidFill>
                    <a:srgbClr val="20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Arial"/>
                </a:rPr>
                <a:t>팀 구성 및 역할</a:t>
              </a:r>
              <a:endParaRPr lang="en-US" altLang="ko-KR" sz="2800" spc="-1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912425E-1166-8E63-A848-19FB50D398EB}"/>
                </a:ext>
              </a:extLst>
            </p:cNvPr>
            <p:cNvSpPr/>
            <p:nvPr/>
          </p:nvSpPr>
          <p:spPr>
            <a:xfrm>
              <a:off x="11982450" y="4468153"/>
              <a:ext cx="1257300" cy="430530"/>
            </a:xfrm>
            <a:prstGeom prst="roundRect">
              <a:avLst>
                <a:gd name="adj" fmla="val 50000"/>
              </a:avLst>
            </a:prstGeom>
            <a:solidFill>
              <a:srgbClr val="ADC7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i="0" u="none" strike="noStrike" cap="none" dirty="0">
                  <a:solidFill>
                    <a:srgbClr val="202020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Arial"/>
                </a:rPr>
                <a:t>Chapter 3</a:t>
              </a:r>
              <a:endParaRPr lang="en-US" altLang="ko-KR" sz="1600" b="1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4" name="Google Shape;106;p2">
              <a:extLst>
                <a:ext uri="{FF2B5EF4-FFF2-40B4-BE49-F238E27FC236}">
                  <a16:creationId xmlns:a16="http://schemas.microsoft.com/office/drawing/2014/main" id="{B47EEF6B-B29D-CCC4-E6E3-09BAE79295B4}"/>
                </a:ext>
              </a:extLst>
            </p:cNvPr>
            <p:cNvSpPr txBox="1"/>
            <p:nvPr/>
          </p:nvSpPr>
          <p:spPr>
            <a:xfrm>
              <a:off x="15099733" y="4996225"/>
              <a:ext cx="23986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0" i="0" u="none" strike="noStrike" cap="none" spc="-100" dirty="0">
                  <a:solidFill>
                    <a:srgbClr val="20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Arial"/>
                </a:rPr>
                <a:t>프로젝트 수행 결과</a:t>
              </a:r>
              <a:endParaRPr lang="en-US" altLang="ko-KR" sz="2800" spc="-1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32F4328-F260-5056-25BF-AC68ECF563F1}"/>
                </a:ext>
              </a:extLst>
            </p:cNvPr>
            <p:cNvSpPr/>
            <p:nvPr/>
          </p:nvSpPr>
          <p:spPr>
            <a:xfrm>
              <a:off x="15085868" y="4468153"/>
              <a:ext cx="1257300" cy="430530"/>
            </a:xfrm>
            <a:prstGeom prst="roundRect">
              <a:avLst>
                <a:gd name="adj" fmla="val 50000"/>
              </a:avLst>
            </a:prstGeom>
            <a:solidFill>
              <a:srgbClr val="ADC7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i="0" u="none" strike="noStrike" cap="none" dirty="0">
                  <a:solidFill>
                    <a:srgbClr val="202020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Arial"/>
                </a:rPr>
                <a:t>Chapter 4</a:t>
              </a:r>
              <a:endParaRPr lang="en-US" altLang="ko-KR" sz="1600" b="1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8" name="Google Shape;106;p2">
              <a:extLst>
                <a:ext uri="{FF2B5EF4-FFF2-40B4-BE49-F238E27FC236}">
                  <a16:creationId xmlns:a16="http://schemas.microsoft.com/office/drawing/2014/main" id="{312D2802-46B0-7B31-71BF-4025EF2D2936}"/>
                </a:ext>
              </a:extLst>
            </p:cNvPr>
            <p:cNvSpPr txBox="1"/>
            <p:nvPr/>
          </p:nvSpPr>
          <p:spPr>
            <a:xfrm>
              <a:off x="11996315" y="7643021"/>
              <a:ext cx="144911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0" i="0" u="none" strike="noStrike" cap="none" spc="-100" dirty="0">
                  <a:solidFill>
                    <a:srgbClr val="20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Arial"/>
                </a:rPr>
                <a:t>동영상 시연</a:t>
              </a:r>
              <a:endParaRPr spc="-1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A9B7DB-F94B-E3F6-4AE0-E20C60B42EBE}"/>
                </a:ext>
              </a:extLst>
            </p:cNvPr>
            <p:cNvSpPr/>
            <p:nvPr/>
          </p:nvSpPr>
          <p:spPr>
            <a:xfrm>
              <a:off x="11982450" y="7114949"/>
              <a:ext cx="1257300" cy="430530"/>
            </a:xfrm>
            <a:prstGeom prst="roundRect">
              <a:avLst>
                <a:gd name="adj" fmla="val 50000"/>
              </a:avLst>
            </a:prstGeom>
            <a:solidFill>
              <a:srgbClr val="ADC7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i="0" u="none" strike="noStrike" cap="none" dirty="0">
                  <a:solidFill>
                    <a:srgbClr val="202020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Arial"/>
                </a:rPr>
                <a:t>Chapter 5</a:t>
              </a:r>
              <a:endParaRPr lang="en-US" altLang="ko-KR" sz="1600" b="1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2" name="Google Shape;106;p2">
              <a:extLst>
                <a:ext uri="{FF2B5EF4-FFF2-40B4-BE49-F238E27FC236}">
                  <a16:creationId xmlns:a16="http://schemas.microsoft.com/office/drawing/2014/main" id="{75825C0B-99B8-EED7-9DA2-9D41CB6157E5}"/>
                </a:ext>
              </a:extLst>
            </p:cNvPr>
            <p:cNvSpPr txBox="1"/>
            <p:nvPr/>
          </p:nvSpPr>
          <p:spPr>
            <a:xfrm>
              <a:off x="15099733" y="7643021"/>
              <a:ext cx="11733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600" b="0" i="0" u="none" strike="noStrike" cap="none" spc="-100" dirty="0">
                  <a:solidFill>
                    <a:srgbClr val="202020"/>
                  </a:solidFill>
                  <a:latin typeface="Pretendard Variable ExtraBold" panose="02000003000000020004" pitchFamily="2" charset="-127"/>
                  <a:ea typeface="Pretendard Variable ExtraBold" panose="02000003000000020004" pitchFamily="2" charset="-127"/>
                  <a:cs typeface="Pretendard Variable ExtraBold" panose="02000003000000020004" pitchFamily="2" charset="-127"/>
                  <a:sym typeface="Arial"/>
                </a:rPr>
                <a:t>자체 평가</a:t>
              </a:r>
              <a:endParaRPr spc="-1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64C3722-3EC3-2431-0E7A-BCF68A6941D0}"/>
                </a:ext>
              </a:extLst>
            </p:cNvPr>
            <p:cNvSpPr/>
            <p:nvPr/>
          </p:nvSpPr>
          <p:spPr>
            <a:xfrm>
              <a:off x="15085868" y="7114949"/>
              <a:ext cx="1257300" cy="430530"/>
            </a:xfrm>
            <a:prstGeom prst="roundRect">
              <a:avLst>
                <a:gd name="adj" fmla="val 50000"/>
              </a:avLst>
            </a:prstGeom>
            <a:solidFill>
              <a:srgbClr val="ADC7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i="0" u="none" strike="noStrike" cap="none" dirty="0">
                  <a:solidFill>
                    <a:srgbClr val="202020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Arial"/>
                </a:rPr>
                <a:t>Chapter 6</a:t>
              </a:r>
              <a:endParaRPr lang="en-US" altLang="ko-KR" sz="1600" b="1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pic>
        <p:nvPicPr>
          <p:cNvPr id="47" name="Google Shape;163;p3">
            <a:extLst>
              <a:ext uri="{FF2B5EF4-FFF2-40B4-BE49-F238E27FC236}">
                <a16:creationId xmlns:a16="http://schemas.microsoft.com/office/drawing/2014/main" id="{74251BA3-7CF4-4564-284E-E7A923FFFB0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100" y="9728200"/>
            <a:ext cx="342900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164;p3">
            <a:extLst>
              <a:ext uri="{FF2B5EF4-FFF2-40B4-BE49-F238E27FC236}">
                <a16:creationId xmlns:a16="http://schemas.microsoft.com/office/drawing/2014/main" id="{D66B3105-F77D-7CD3-B760-D541F1D273E2}"/>
              </a:ext>
            </a:extLst>
          </p:cNvPr>
          <p:cNvSpPr txBox="1"/>
          <p:nvPr/>
        </p:nvSpPr>
        <p:spPr>
          <a:xfrm>
            <a:off x="1092200" y="9723880"/>
            <a:ext cx="743793" cy="24994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16199"/>
              </a:lnSpc>
            </a:pPr>
            <a:r>
              <a:rPr lang="ko-KR" altLang="en-US" spc="-100" baseline="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그린카페 조</a:t>
            </a:r>
            <a:endParaRPr spc="-100" baseline="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9" name="Google Shape;97;p1">
            <a:extLst>
              <a:ext uri="{FF2B5EF4-FFF2-40B4-BE49-F238E27FC236}">
                <a16:creationId xmlns:a16="http://schemas.microsoft.com/office/drawing/2014/main" id="{297DC4ED-5A59-439F-14F6-A0A3B1A24331}"/>
              </a:ext>
            </a:extLst>
          </p:cNvPr>
          <p:cNvSpPr txBox="1"/>
          <p:nvPr/>
        </p:nvSpPr>
        <p:spPr>
          <a:xfrm>
            <a:off x="16867671" y="524351"/>
            <a:ext cx="990656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algn="r">
              <a:lnSpc>
                <a:spcPct val="107899"/>
              </a:lnSpc>
            </a:pPr>
            <a:r>
              <a:rPr lang="en-US" sz="1600" spc="-100" dirty="0">
                <a:solidFill>
                  <a:schemeClr val="bg1">
                    <a:lumMod val="6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2024.09.06</a:t>
            </a:r>
            <a:endParaRPr sz="1600" spc="-100" dirty="0">
              <a:solidFill>
                <a:schemeClr val="bg1">
                  <a:lumMod val="6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F59A00-7BAE-205A-BEBB-D966C637F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20</a:t>
            </a:fld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D9C6D25-15E5-D2B9-C84F-1EC7667060A5}"/>
              </a:ext>
            </a:extLst>
          </p:cNvPr>
          <p:cNvSpPr/>
          <p:nvPr/>
        </p:nvSpPr>
        <p:spPr>
          <a:xfrm>
            <a:off x="2274965" y="2705099"/>
            <a:ext cx="14828811" cy="1054101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Google Shape;174;p4">
            <a:extLst>
              <a:ext uri="{FF2B5EF4-FFF2-40B4-BE49-F238E27FC236}">
                <a16:creationId xmlns:a16="http://schemas.microsoft.com/office/drawing/2014/main" id="{A7F32CCF-5DC1-67DE-6349-D289AD276C47}"/>
              </a:ext>
            </a:extLst>
          </p:cNvPr>
          <p:cNvSpPr txBox="1"/>
          <p:nvPr/>
        </p:nvSpPr>
        <p:spPr>
          <a:xfrm>
            <a:off x="5957132" y="3028434"/>
            <a:ext cx="73513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dirty="0" err="1">
                <a:sym typeface="Calibri"/>
              </a:rPr>
              <a:t>주제에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알맞은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내용을</a:t>
            </a:r>
            <a:r>
              <a:rPr lang="en-US" dirty="0"/>
              <a:t> </a:t>
            </a:r>
            <a:r>
              <a:rPr lang="en-US" dirty="0" err="1">
                <a:sym typeface="Calibri"/>
              </a:rPr>
              <a:t>간단하게</a:t>
            </a:r>
            <a:r>
              <a:rPr lang="en-US" dirty="0"/>
              <a:t> </a:t>
            </a:r>
            <a:r>
              <a:rPr lang="en-US" dirty="0" err="1">
                <a:sym typeface="Calibri"/>
              </a:rPr>
              <a:t>입력하세요</a:t>
            </a:r>
            <a:r>
              <a:rPr lang="en-US" dirty="0"/>
              <a:t>. </a:t>
            </a:r>
            <a:r>
              <a:rPr lang="en-US" dirty="0" err="1">
                <a:sym typeface="Calibri"/>
              </a:rPr>
              <a:t>서체는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프리텐다드</a:t>
            </a:r>
            <a:r>
              <a:rPr lang="en-US" dirty="0"/>
              <a:t> Regular </a:t>
            </a:r>
            <a:r>
              <a:rPr lang="en-US" dirty="0" err="1">
                <a:sym typeface="Calibri"/>
              </a:rPr>
              <a:t>입니다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0D4247-D3EF-4547-02F8-F77DFCC57810}"/>
              </a:ext>
            </a:extLst>
          </p:cNvPr>
          <p:cNvSpPr/>
          <p:nvPr/>
        </p:nvSpPr>
        <p:spPr>
          <a:xfrm>
            <a:off x="2443394" y="2830850"/>
            <a:ext cx="802600" cy="802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01</a:t>
            </a:r>
            <a:endParaRPr lang="ko-KR" altLang="en-US" sz="200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1E0074-EA3B-B8D4-889C-F04B2E4822E8}"/>
              </a:ext>
            </a:extLst>
          </p:cNvPr>
          <p:cNvSpPr/>
          <p:nvPr/>
        </p:nvSpPr>
        <p:spPr>
          <a:xfrm>
            <a:off x="2274965" y="5244265"/>
            <a:ext cx="14828811" cy="1054101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Google Shape;174;p4">
            <a:extLst>
              <a:ext uri="{FF2B5EF4-FFF2-40B4-BE49-F238E27FC236}">
                <a16:creationId xmlns:a16="http://schemas.microsoft.com/office/drawing/2014/main" id="{4FDE4ADB-22E5-B5C0-98D3-5B402F1F0FB7}"/>
              </a:ext>
            </a:extLst>
          </p:cNvPr>
          <p:cNvSpPr txBox="1"/>
          <p:nvPr/>
        </p:nvSpPr>
        <p:spPr>
          <a:xfrm>
            <a:off x="5957132" y="5567600"/>
            <a:ext cx="73513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dirty="0" err="1">
                <a:sym typeface="Calibri"/>
              </a:rPr>
              <a:t>주제에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알맞은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내용을</a:t>
            </a:r>
            <a:r>
              <a:rPr lang="en-US" dirty="0"/>
              <a:t> </a:t>
            </a:r>
            <a:r>
              <a:rPr lang="en-US" dirty="0" err="1">
                <a:sym typeface="Calibri"/>
              </a:rPr>
              <a:t>간단하게</a:t>
            </a:r>
            <a:r>
              <a:rPr lang="en-US" dirty="0"/>
              <a:t> </a:t>
            </a:r>
            <a:r>
              <a:rPr lang="en-US" dirty="0" err="1">
                <a:sym typeface="Calibri"/>
              </a:rPr>
              <a:t>입력하세요</a:t>
            </a:r>
            <a:r>
              <a:rPr lang="en-US" dirty="0"/>
              <a:t>. </a:t>
            </a:r>
            <a:r>
              <a:rPr lang="en-US" dirty="0" err="1">
                <a:sym typeface="Calibri"/>
              </a:rPr>
              <a:t>서체는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프리텐다드</a:t>
            </a:r>
            <a:r>
              <a:rPr lang="en-US" dirty="0"/>
              <a:t> Regular </a:t>
            </a:r>
            <a:r>
              <a:rPr lang="en-US" dirty="0" err="1">
                <a:sym typeface="Calibri"/>
              </a:rPr>
              <a:t>입니다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6F64A6D-FAAD-1909-4448-9498938FA5A3}"/>
              </a:ext>
            </a:extLst>
          </p:cNvPr>
          <p:cNvSpPr/>
          <p:nvPr/>
        </p:nvSpPr>
        <p:spPr>
          <a:xfrm>
            <a:off x="2443394" y="5370016"/>
            <a:ext cx="802600" cy="802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03</a:t>
            </a:r>
            <a:endParaRPr lang="ko-KR" altLang="en-US" sz="200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E01D617-AE34-2F8D-7424-24E5E625C976}"/>
              </a:ext>
            </a:extLst>
          </p:cNvPr>
          <p:cNvSpPr/>
          <p:nvPr/>
        </p:nvSpPr>
        <p:spPr>
          <a:xfrm>
            <a:off x="2274965" y="6513848"/>
            <a:ext cx="14828811" cy="1054101"/>
          </a:xfrm>
          <a:prstGeom prst="roundRect">
            <a:avLst>
              <a:gd name="adj" fmla="val 50000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6" name="Google Shape;174;p4">
            <a:extLst>
              <a:ext uri="{FF2B5EF4-FFF2-40B4-BE49-F238E27FC236}">
                <a16:creationId xmlns:a16="http://schemas.microsoft.com/office/drawing/2014/main" id="{FA7902C8-BC20-248F-8973-3FBDC3BF9760}"/>
              </a:ext>
            </a:extLst>
          </p:cNvPr>
          <p:cNvSpPr txBox="1"/>
          <p:nvPr/>
        </p:nvSpPr>
        <p:spPr>
          <a:xfrm>
            <a:off x="5957132" y="6837183"/>
            <a:ext cx="73513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dirty="0" err="1">
                <a:sym typeface="Calibri"/>
              </a:rPr>
              <a:t>주제에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알맞은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내용을</a:t>
            </a:r>
            <a:r>
              <a:rPr lang="en-US" dirty="0"/>
              <a:t> </a:t>
            </a:r>
            <a:r>
              <a:rPr lang="en-US" dirty="0" err="1">
                <a:sym typeface="Calibri"/>
              </a:rPr>
              <a:t>간단하게</a:t>
            </a:r>
            <a:r>
              <a:rPr lang="en-US" dirty="0"/>
              <a:t> </a:t>
            </a:r>
            <a:r>
              <a:rPr lang="en-US" dirty="0" err="1">
                <a:sym typeface="Calibri"/>
              </a:rPr>
              <a:t>입력하세요</a:t>
            </a:r>
            <a:r>
              <a:rPr lang="en-US" dirty="0"/>
              <a:t>. </a:t>
            </a:r>
            <a:r>
              <a:rPr lang="en-US" dirty="0" err="1">
                <a:sym typeface="Calibri"/>
              </a:rPr>
              <a:t>서체는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프리텐다드</a:t>
            </a:r>
            <a:r>
              <a:rPr lang="en-US" dirty="0"/>
              <a:t> Regular </a:t>
            </a:r>
            <a:r>
              <a:rPr lang="en-US" dirty="0" err="1">
                <a:sym typeface="Calibri"/>
              </a:rPr>
              <a:t>입니다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82D46CF-BB93-0485-8945-6D813318928C}"/>
              </a:ext>
            </a:extLst>
          </p:cNvPr>
          <p:cNvSpPr/>
          <p:nvPr/>
        </p:nvSpPr>
        <p:spPr>
          <a:xfrm>
            <a:off x="2443394" y="6639599"/>
            <a:ext cx="802600" cy="802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04</a:t>
            </a:r>
            <a:endParaRPr lang="ko-KR" altLang="en-US" sz="200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0D920B7-AFC5-3CF1-1A95-7BF26168B95A}"/>
              </a:ext>
            </a:extLst>
          </p:cNvPr>
          <p:cNvSpPr/>
          <p:nvPr/>
        </p:nvSpPr>
        <p:spPr>
          <a:xfrm>
            <a:off x="2274965" y="3974682"/>
            <a:ext cx="14828811" cy="1054101"/>
          </a:xfrm>
          <a:prstGeom prst="roundRect">
            <a:avLst>
              <a:gd name="adj" fmla="val 50000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0" name="Google Shape;174;p4">
            <a:extLst>
              <a:ext uri="{FF2B5EF4-FFF2-40B4-BE49-F238E27FC236}">
                <a16:creationId xmlns:a16="http://schemas.microsoft.com/office/drawing/2014/main" id="{DAF4DF3E-464A-0C8D-5699-91E05AF5322E}"/>
              </a:ext>
            </a:extLst>
          </p:cNvPr>
          <p:cNvSpPr txBox="1"/>
          <p:nvPr/>
        </p:nvSpPr>
        <p:spPr>
          <a:xfrm>
            <a:off x="5957132" y="4298017"/>
            <a:ext cx="73513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dirty="0" err="1">
                <a:sym typeface="Calibri"/>
              </a:rPr>
              <a:t>주제에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알맞은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내용을</a:t>
            </a:r>
            <a:r>
              <a:rPr lang="en-US" dirty="0"/>
              <a:t> </a:t>
            </a:r>
            <a:r>
              <a:rPr lang="en-US" dirty="0" err="1">
                <a:sym typeface="Calibri"/>
              </a:rPr>
              <a:t>간단하게</a:t>
            </a:r>
            <a:r>
              <a:rPr lang="en-US" dirty="0"/>
              <a:t> </a:t>
            </a:r>
            <a:r>
              <a:rPr lang="en-US" dirty="0" err="1">
                <a:sym typeface="Calibri"/>
              </a:rPr>
              <a:t>입력하세요</a:t>
            </a:r>
            <a:r>
              <a:rPr lang="en-US" dirty="0"/>
              <a:t>. </a:t>
            </a:r>
            <a:r>
              <a:rPr lang="en-US" dirty="0" err="1">
                <a:sym typeface="Calibri"/>
              </a:rPr>
              <a:t>서체는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프리텐다드</a:t>
            </a:r>
            <a:r>
              <a:rPr lang="en-US" dirty="0"/>
              <a:t> Regular </a:t>
            </a:r>
            <a:r>
              <a:rPr lang="en-US" dirty="0" err="1">
                <a:sym typeface="Calibri"/>
              </a:rPr>
              <a:t>입니다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3A9D12F-E967-81F0-8BB3-DE7F7145B88A}"/>
              </a:ext>
            </a:extLst>
          </p:cNvPr>
          <p:cNvSpPr/>
          <p:nvPr/>
        </p:nvSpPr>
        <p:spPr>
          <a:xfrm>
            <a:off x="2443394" y="4100433"/>
            <a:ext cx="802600" cy="802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02</a:t>
            </a:r>
            <a:endParaRPr lang="ko-KR" altLang="en-US" sz="200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F293B3B-42F0-88BA-3E44-111EBB51C3FA}"/>
              </a:ext>
            </a:extLst>
          </p:cNvPr>
          <p:cNvSpPr/>
          <p:nvPr/>
        </p:nvSpPr>
        <p:spPr>
          <a:xfrm>
            <a:off x="2274965" y="7783432"/>
            <a:ext cx="14828811" cy="1054101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Google Shape;174;p4">
            <a:extLst>
              <a:ext uri="{FF2B5EF4-FFF2-40B4-BE49-F238E27FC236}">
                <a16:creationId xmlns:a16="http://schemas.microsoft.com/office/drawing/2014/main" id="{AE4E5902-8B35-B191-B5E3-07D29884269D}"/>
              </a:ext>
            </a:extLst>
          </p:cNvPr>
          <p:cNvSpPr txBox="1"/>
          <p:nvPr/>
        </p:nvSpPr>
        <p:spPr>
          <a:xfrm>
            <a:off x="5957132" y="8106767"/>
            <a:ext cx="73513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en-US" dirty="0" err="1">
                <a:sym typeface="Calibri"/>
              </a:rPr>
              <a:t>주제에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알맞은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내용을</a:t>
            </a:r>
            <a:r>
              <a:rPr lang="en-US" dirty="0"/>
              <a:t> </a:t>
            </a:r>
            <a:r>
              <a:rPr lang="en-US" dirty="0" err="1">
                <a:sym typeface="Calibri"/>
              </a:rPr>
              <a:t>간단하게</a:t>
            </a:r>
            <a:r>
              <a:rPr lang="en-US" dirty="0"/>
              <a:t> </a:t>
            </a:r>
            <a:r>
              <a:rPr lang="en-US" dirty="0" err="1">
                <a:sym typeface="Calibri"/>
              </a:rPr>
              <a:t>입력하세요</a:t>
            </a:r>
            <a:r>
              <a:rPr lang="en-US" dirty="0"/>
              <a:t>. </a:t>
            </a:r>
            <a:r>
              <a:rPr lang="en-US" dirty="0" err="1">
                <a:sym typeface="Calibri"/>
              </a:rPr>
              <a:t>서체는</a:t>
            </a:r>
            <a:r>
              <a:rPr lang="en-US" dirty="0"/>
              <a:t> </a:t>
            </a:r>
            <a:r>
              <a:rPr lang="en-US" dirty="0" err="1">
                <a:sym typeface="Calibri"/>
              </a:rPr>
              <a:t>프리텐다드</a:t>
            </a:r>
            <a:r>
              <a:rPr lang="en-US" dirty="0"/>
              <a:t> Regular </a:t>
            </a:r>
            <a:r>
              <a:rPr lang="en-US" dirty="0" err="1">
                <a:sym typeface="Calibri"/>
              </a:rPr>
              <a:t>입니다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0696146-2B81-A2C5-24D1-1986D813EF4F}"/>
              </a:ext>
            </a:extLst>
          </p:cNvPr>
          <p:cNvSpPr/>
          <p:nvPr/>
        </p:nvSpPr>
        <p:spPr>
          <a:xfrm>
            <a:off x="2443394" y="7909183"/>
            <a:ext cx="802600" cy="8025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0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05</a:t>
            </a:r>
            <a:endParaRPr lang="ko-KR" altLang="en-US" sz="2000" dirty="0">
              <a:solidFill>
                <a:srgbClr val="20202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32" name="Google Shape;206;p4">
            <a:extLst>
              <a:ext uri="{FF2B5EF4-FFF2-40B4-BE49-F238E27FC236}">
                <a16:creationId xmlns:a16="http://schemas.microsoft.com/office/drawing/2014/main" id="{F663A5BB-01CE-7BD1-4B8D-6B953979E997}"/>
              </a:ext>
            </a:extLst>
          </p:cNvPr>
          <p:cNvSpPr txBox="1"/>
          <p:nvPr/>
        </p:nvSpPr>
        <p:spPr>
          <a:xfrm>
            <a:off x="3840136" y="3064090"/>
            <a:ext cx="1522853" cy="33611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1300"/>
              </a:lnSpc>
              <a:buNone/>
              <a:defRPr sz="2400">
                <a:solidFill>
                  <a:srgbClr val="4B739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KEYWORD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3" name="Google Shape;206;p4">
            <a:extLst>
              <a:ext uri="{FF2B5EF4-FFF2-40B4-BE49-F238E27FC236}">
                <a16:creationId xmlns:a16="http://schemas.microsoft.com/office/drawing/2014/main" id="{07FCB30E-FDBB-9D2D-11C4-C5C3261F3A5D}"/>
              </a:ext>
            </a:extLst>
          </p:cNvPr>
          <p:cNvSpPr txBox="1"/>
          <p:nvPr/>
        </p:nvSpPr>
        <p:spPr>
          <a:xfrm>
            <a:off x="3840136" y="8142423"/>
            <a:ext cx="1522853" cy="33611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1300"/>
              </a:lnSpc>
              <a:buNone/>
              <a:defRPr sz="2400">
                <a:solidFill>
                  <a:srgbClr val="4B739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KEYWORD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4" name="Google Shape;206;p4">
            <a:extLst>
              <a:ext uri="{FF2B5EF4-FFF2-40B4-BE49-F238E27FC236}">
                <a16:creationId xmlns:a16="http://schemas.microsoft.com/office/drawing/2014/main" id="{A0852E11-DD75-E0AE-45F6-1A6E0D55B7F5}"/>
              </a:ext>
            </a:extLst>
          </p:cNvPr>
          <p:cNvSpPr txBox="1"/>
          <p:nvPr/>
        </p:nvSpPr>
        <p:spPr>
          <a:xfrm>
            <a:off x="3840136" y="4333673"/>
            <a:ext cx="1522853" cy="33611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1300"/>
              </a:lnSpc>
              <a:buNone/>
              <a:defRPr sz="2400">
                <a:solidFill>
                  <a:srgbClr val="4B739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en-US" dirty="0"/>
              <a:t>KEYWORD</a:t>
            </a:r>
            <a:endParaRPr dirty="0"/>
          </a:p>
        </p:txBody>
      </p:sp>
      <p:sp>
        <p:nvSpPr>
          <p:cNvPr id="35" name="Google Shape;206;p4">
            <a:extLst>
              <a:ext uri="{FF2B5EF4-FFF2-40B4-BE49-F238E27FC236}">
                <a16:creationId xmlns:a16="http://schemas.microsoft.com/office/drawing/2014/main" id="{576C5EF8-8DF8-994F-C55C-5F702D01F9BF}"/>
              </a:ext>
            </a:extLst>
          </p:cNvPr>
          <p:cNvSpPr txBox="1"/>
          <p:nvPr/>
        </p:nvSpPr>
        <p:spPr>
          <a:xfrm>
            <a:off x="3840136" y="5603256"/>
            <a:ext cx="1522853" cy="33611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1300"/>
              </a:lnSpc>
              <a:buNone/>
              <a:defRPr sz="2400">
                <a:solidFill>
                  <a:srgbClr val="4B739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KEYWORD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" name="Google Shape;206;p4">
            <a:extLst>
              <a:ext uri="{FF2B5EF4-FFF2-40B4-BE49-F238E27FC236}">
                <a16:creationId xmlns:a16="http://schemas.microsoft.com/office/drawing/2014/main" id="{80AB75A9-504E-0CF9-90E6-1A39DBC88CB6}"/>
              </a:ext>
            </a:extLst>
          </p:cNvPr>
          <p:cNvSpPr txBox="1"/>
          <p:nvPr/>
        </p:nvSpPr>
        <p:spPr>
          <a:xfrm>
            <a:off x="3840136" y="6872839"/>
            <a:ext cx="1522853" cy="33611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1300"/>
              </a:lnSpc>
              <a:buNone/>
              <a:defRPr sz="2400">
                <a:solidFill>
                  <a:srgbClr val="4B739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en-US" dirty="0"/>
              <a:t>KEYWORD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FE9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9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2794000" y="-10882086"/>
            <a:ext cx="21082000" cy="316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9200" y="5905500"/>
            <a:ext cx="3225800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9"/>
          <p:cNvSpPr txBox="1"/>
          <p:nvPr/>
        </p:nvSpPr>
        <p:spPr>
          <a:xfrm>
            <a:off x="927100" y="6263990"/>
            <a:ext cx="9816790" cy="2822311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00" b="0" i="0" u="none" strike="noStrike" cap="none" spc="-2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rPr>
              <a:t>Thank you</a:t>
            </a:r>
            <a:endParaRPr spc="-2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00" b="0" i="0" u="none" strike="noStrike" cap="none" spc="-200" dirty="0">
                <a:solidFill>
                  <a:srgbClr val="20202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rPr>
              <a:t>for reading it.</a:t>
            </a:r>
            <a:endParaRPr spc="-2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3E43D08-B814-09DD-807F-B30EC96DD252}"/>
              </a:ext>
            </a:extLst>
          </p:cNvPr>
          <p:cNvGrpSpPr/>
          <p:nvPr/>
        </p:nvGrpSpPr>
        <p:grpSpPr>
          <a:xfrm>
            <a:off x="673100" y="496652"/>
            <a:ext cx="1162893" cy="249940"/>
            <a:chOff x="673100" y="9723880"/>
            <a:chExt cx="1162893" cy="249940"/>
          </a:xfrm>
        </p:grpSpPr>
        <p:pic>
          <p:nvPicPr>
            <p:cNvPr id="2" name="Google Shape;163;p3">
              <a:extLst>
                <a:ext uri="{FF2B5EF4-FFF2-40B4-BE49-F238E27FC236}">
                  <a16:creationId xmlns:a16="http://schemas.microsoft.com/office/drawing/2014/main" id="{50F5356C-270E-64A1-630B-F922EC22D0F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3100" y="9728200"/>
              <a:ext cx="342900" cy="24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164;p3">
              <a:extLst>
                <a:ext uri="{FF2B5EF4-FFF2-40B4-BE49-F238E27FC236}">
                  <a16:creationId xmlns:a16="http://schemas.microsoft.com/office/drawing/2014/main" id="{0676077B-1B65-8B3E-7A1E-95618C34F502}"/>
                </a:ext>
              </a:extLst>
            </p:cNvPr>
            <p:cNvSpPr txBox="1"/>
            <p:nvPr/>
          </p:nvSpPr>
          <p:spPr>
            <a:xfrm>
              <a:off x="1092200" y="9723880"/>
              <a:ext cx="743793" cy="2499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>
                <a:lnSpc>
                  <a:spcPct val="116199"/>
                </a:lnSpc>
              </a:pPr>
              <a:r>
                <a:rPr lang="ko-KR" altLang="en-US" spc="-100" baseline="0" dirty="0">
                  <a:solidFill>
                    <a:srgbClr val="4B7390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그린카페 조</a:t>
              </a:r>
              <a:endParaRPr spc="-100" baseline="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6" name="Google Shape;91;p1">
            <a:extLst>
              <a:ext uri="{FF2B5EF4-FFF2-40B4-BE49-F238E27FC236}">
                <a16:creationId xmlns:a16="http://schemas.microsoft.com/office/drawing/2014/main" id="{EB993CD7-A1C2-DCC6-614F-3481AA3DB38E}"/>
              </a:ext>
            </a:extLst>
          </p:cNvPr>
          <p:cNvSpPr txBox="1"/>
          <p:nvPr/>
        </p:nvSpPr>
        <p:spPr>
          <a:xfrm>
            <a:off x="10820400" y="496652"/>
            <a:ext cx="901700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Arial"/>
              </a:rPr>
              <a:t>NAME.</a:t>
            </a:r>
            <a:endParaRPr sz="1200" spc="-100" dirty="0">
              <a:solidFill>
                <a:srgbClr val="4B739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7" name="Google Shape;92;p1">
            <a:extLst>
              <a:ext uri="{FF2B5EF4-FFF2-40B4-BE49-F238E27FC236}">
                <a16:creationId xmlns:a16="http://schemas.microsoft.com/office/drawing/2014/main" id="{40A51F9C-6A7F-F615-2014-0F3CFE2EFBD6}"/>
              </a:ext>
            </a:extLst>
          </p:cNvPr>
          <p:cNvSpPr txBox="1"/>
          <p:nvPr/>
        </p:nvSpPr>
        <p:spPr>
          <a:xfrm>
            <a:off x="11722100" y="496652"/>
            <a:ext cx="2091919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노현경 </a:t>
            </a:r>
            <a:r>
              <a:rPr lang="ko-KR" altLang="en-US" sz="1600" spc="-100" dirty="0" err="1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한선경</a:t>
            </a:r>
            <a:r>
              <a:rPr lang="ko-KR" altLang="en-US" sz="16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정다영 이도원</a:t>
            </a:r>
            <a:endParaRPr sz="1600" spc="-100" dirty="0">
              <a:solidFill>
                <a:srgbClr val="4B739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Google Shape;97;p1">
            <a:extLst>
              <a:ext uri="{FF2B5EF4-FFF2-40B4-BE49-F238E27FC236}">
                <a16:creationId xmlns:a16="http://schemas.microsoft.com/office/drawing/2014/main" id="{DB02ABDD-4F6B-30CA-61E7-E62EFAC717DC}"/>
              </a:ext>
            </a:extLst>
          </p:cNvPr>
          <p:cNvSpPr txBox="1"/>
          <p:nvPr/>
        </p:nvSpPr>
        <p:spPr>
          <a:xfrm>
            <a:off x="16928586" y="524351"/>
            <a:ext cx="990656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 algn="r">
              <a:lnSpc>
                <a:spcPct val="107899"/>
              </a:lnSpc>
            </a:pPr>
            <a:r>
              <a:rPr lang="en-US" sz="16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2024.09.06</a:t>
            </a:r>
            <a:endParaRPr sz="1600" spc="-100" dirty="0">
              <a:solidFill>
                <a:srgbClr val="4B739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D394A8AB-7BCF-F7EB-F216-5B65081AE153}"/>
              </a:ext>
            </a:extLst>
          </p:cNvPr>
          <p:cNvSpPr txBox="1"/>
          <p:nvPr/>
        </p:nvSpPr>
        <p:spPr>
          <a:xfrm>
            <a:off x="1028700" y="9083161"/>
            <a:ext cx="4794582" cy="50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91300"/>
              </a:lnSpc>
              <a:buNone/>
              <a:defRPr sz="3600" spc="-100">
                <a:solidFill>
                  <a:srgbClr val="202020"/>
                </a:solidFill>
                <a:latin typeface="Pretendard Variable Black" panose="02000003000000020004" pitchFamily="2" charset="-127"/>
                <a:ea typeface="Pretendard Variable Black" panose="02000003000000020004" pitchFamily="2" charset="-127"/>
                <a:cs typeface="Pretendard Variable Black" panose="02000003000000020004" pitchFamily="2" charset="-127"/>
              </a:defRPr>
            </a:lvl1pPr>
          </a:lstStyle>
          <a:p>
            <a:r>
              <a:rPr lang="ko-KR" altLang="en-US" dirty="0">
                <a:sym typeface="Calibri"/>
              </a:rPr>
              <a:t>병원 기능 구현 팀 프로젝트</a:t>
            </a:r>
            <a:endParaRPr dirty="0"/>
          </a:p>
        </p:txBody>
      </p:sp>
      <p:sp>
        <p:nvSpPr>
          <p:cNvPr id="10" name="Google Shape;97;p1">
            <a:extLst>
              <a:ext uri="{FF2B5EF4-FFF2-40B4-BE49-F238E27FC236}">
                <a16:creationId xmlns:a16="http://schemas.microsoft.com/office/drawing/2014/main" id="{623BCD99-732F-9221-F24D-776CDA20C06D}"/>
              </a:ext>
            </a:extLst>
          </p:cNvPr>
          <p:cNvSpPr txBox="1"/>
          <p:nvPr/>
        </p:nvSpPr>
        <p:spPr>
          <a:xfrm>
            <a:off x="17362999" y="9587273"/>
            <a:ext cx="556243" cy="26590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07899"/>
              </a:lnSpc>
            </a:pPr>
            <a:r>
              <a:rPr lang="en-US" sz="16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Ver</a:t>
            </a:r>
            <a:r>
              <a:rPr lang="ko-KR" altLang="en-US" sz="16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6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1.2</a:t>
            </a:r>
            <a:endParaRPr sz="1600" spc="-100" dirty="0">
              <a:solidFill>
                <a:srgbClr val="4B739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1F5494-7F18-2D7E-1101-009D00A95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 dirty="0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3</a:t>
            </a:fld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1970EF-8002-483B-3DE7-BD1C181A2C6D}"/>
              </a:ext>
            </a:extLst>
          </p:cNvPr>
          <p:cNvGrpSpPr/>
          <p:nvPr/>
        </p:nvGrpSpPr>
        <p:grpSpPr>
          <a:xfrm>
            <a:off x="1333500" y="2698749"/>
            <a:ext cx="15621000" cy="4051299"/>
            <a:chOff x="1333500" y="2525958"/>
            <a:chExt cx="15621000" cy="405129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46B44F3-4D67-5B6D-621A-7851F18B4EC5}"/>
                </a:ext>
              </a:extLst>
            </p:cNvPr>
            <p:cNvSpPr/>
            <p:nvPr/>
          </p:nvSpPr>
          <p:spPr>
            <a:xfrm>
              <a:off x="1333500" y="2525958"/>
              <a:ext cx="15621000" cy="4051299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5215948" y="3292060"/>
              <a:ext cx="1641475" cy="336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/>
            <a:p>
              <a:pPr>
                <a:lnSpc>
                  <a:spcPct val="91300"/>
                </a:lnSpc>
              </a:pPr>
              <a:r>
                <a:rPr lang="ko-KR" altLang="en-US" sz="2400" spc="-100" dirty="0">
                  <a:solidFill>
                    <a:srgbClr val="202020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주제 선정 이유</a:t>
              </a:r>
              <a:endParaRPr sz="2400" spc="-100" dirty="0">
                <a:solidFill>
                  <a:srgbClr val="20202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endParaRPr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5206065" y="4008176"/>
              <a:ext cx="9849718" cy="1802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ko-KR" alt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웹 프로그램 개발에서 데이터베이스의 </a:t>
              </a:r>
              <a:r>
                <a:rPr lang="en-US" altLang="ko-KR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sql</a:t>
              </a:r>
              <a:r>
                <a:rPr lang="en-US" altLang="ko-KR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 </a:t>
              </a:r>
              <a:r>
                <a:rPr lang="ko-KR" alt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작성이 상당한 부분을 차지함을 배웠다</a:t>
              </a:r>
              <a:r>
                <a:rPr lang="en-US" altLang="ko-KR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. </a:t>
              </a:r>
              <a:r>
                <a:rPr lang="ko-KR" alt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이번 프로젝트를 통해 데이터베이스 </a:t>
              </a:r>
              <a:r>
                <a:rPr lang="en-US" altLang="ko-KR" sz="2000" spc="-100" dirty="0" err="1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sql</a:t>
              </a:r>
              <a:r>
                <a:rPr lang="ko-KR" alt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 작성에 대한 실력을 키우는 것을 하나의 목표로 잡았는데</a:t>
              </a:r>
              <a:r>
                <a:rPr lang="en-US" altLang="ko-KR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, </a:t>
              </a:r>
              <a:r>
                <a:rPr lang="ko-KR" alt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데이터베이스의 날짜 관련 쿼리에 대한 이해력을 키우기 위해서는 일정 관련 기능을 구현하는 것이 위의 목표에 부합함을 판단했다</a:t>
              </a:r>
              <a:r>
                <a:rPr lang="en-US" altLang="ko-KR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. </a:t>
              </a:r>
            </a:p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ko-KR" altLang="en-US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그래서 의사 진료 일정 관리 기능 구현을 선택하였다</a:t>
              </a:r>
              <a:r>
                <a:rPr lang="en-US" altLang="ko-KR" sz="2000" spc="-100" dirty="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  <a:sym typeface="Calibri"/>
                </a:rPr>
                <a:t>.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CC3CE51-5F29-B987-79E3-44EA39D0B63D}"/>
                </a:ext>
              </a:extLst>
            </p:cNvPr>
            <p:cNvSpPr/>
            <p:nvPr/>
          </p:nvSpPr>
          <p:spPr>
            <a:xfrm flipH="1" flipV="1">
              <a:off x="1668508" y="2945391"/>
              <a:ext cx="3212432" cy="3212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1028" name="Picture 4" descr="캘린더 아이콘 - 무료 비즈니스 및 금융개 아이콘">
              <a:extLst>
                <a:ext uri="{FF2B5EF4-FFF2-40B4-BE49-F238E27FC236}">
                  <a16:creationId xmlns:a16="http://schemas.microsoft.com/office/drawing/2014/main" id="{0126DD71-DAA4-45B4-BCD1-2CB1525A2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717" y="3272600"/>
              <a:ext cx="2558014" cy="255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4EDFD1-7B5F-173D-A719-E1FDECB751B8}"/>
              </a:ext>
            </a:extLst>
          </p:cNvPr>
          <p:cNvSpPr/>
          <p:nvPr/>
        </p:nvSpPr>
        <p:spPr>
          <a:xfrm>
            <a:off x="1333500" y="7199557"/>
            <a:ext cx="15621000" cy="1703143"/>
          </a:xfrm>
          <a:prstGeom prst="roundRect">
            <a:avLst>
              <a:gd name="adj" fmla="val 50000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" name="Google Shape;166;p3">
            <a:extLst>
              <a:ext uri="{FF2B5EF4-FFF2-40B4-BE49-F238E27FC236}">
                <a16:creationId xmlns:a16="http://schemas.microsoft.com/office/drawing/2014/main" id="{5E00CA78-CC61-31BE-6844-0A6F82A81197}"/>
              </a:ext>
            </a:extLst>
          </p:cNvPr>
          <p:cNvSpPr txBox="1"/>
          <p:nvPr/>
        </p:nvSpPr>
        <p:spPr>
          <a:xfrm>
            <a:off x="3358087" y="7883069"/>
            <a:ext cx="1522853" cy="33611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91300"/>
              </a:lnSpc>
              <a:buNone/>
              <a:defRPr sz="7000">
                <a:solidFill>
                  <a:srgbClr val="202020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en-US" sz="2400" dirty="0">
                <a:solidFill>
                  <a:srgbClr val="4B7390"/>
                </a:solidFill>
              </a:rPr>
              <a:t>KEYWORD</a:t>
            </a:r>
            <a:endParaRPr sz="2400" dirty="0">
              <a:solidFill>
                <a:srgbClr val="4B7390"/>
              </a:solidFill>
            </a:endParaRPr>
          </a:p>
        </p:txBody>
      </p:sp>
      <p:sp>
        <p:nvSpPr>
          <p:cNvPr id="9" name="Google Shape;167;p3">
            <a:extLst>
              <a:ext uri="{FF2B5EF4-FFF2-40B4-BE49-F238E27FC236}">
                <a16:creationId xmlns:a16="http://schemas.microsoft.com/office/drawing/2014/main" id="{5B6B47F5-ED6B-4A13-0341-D041D3FE4E54}"/>
              </a:ext>
            </a:extLst>
          </p:cNvPr>
          <p:cNvSpPr txBox="1"/>
          <p:nvPr/>
        </p:nvSpPr>
        <p:spPr>
          <a:xfrm>
            <a:off x="5206065" y="7884929"/>
            <a:ext cx="3409588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07899"/>
              </a:lnSpc>
              <a:buNone/>
              <a:defRPr sz="20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r>
              <a:rPr lang="ko-KR" altLang="en-US" dirty="0"/>
              <a:t>의료진 진료 스케줄 관리 기능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93FE82-D8DF-4888-AEA3-2D825EED69AD}"/>
              </a:ext>
            </a:extLst>
          </p:cNvPr>
          <p:cNvSpPr txBox="1"/>
          <p:nvPr/>
        </p:nvSpPr>
        <p:spPr>
          <a:xfrm>
            <a:off x="1333500" y="1230411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주제, 주제선정이유, 프로젝트의 목표 등</a:t>
            </a:r>
          </a:p>
        </p:txBody>
      </p:sp>
    </p:spTree>
    <p:extLst>
      <p:ext uri="{BB962C8B-B14F-4D97-AF65-F5344CB8AC3E}">
        <p14:creationId xmlns:p14="http://schemas.microsoft.com/office/powerpoint/2010/main" val="1024664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6EFC4ED-336C-24F2-684D-8E520E90D653}"/>
              </a:ext>
            </a:extLst>
          </p:cNvPr>
          <p:cNvSpPr/>
          <p:nvPr/>
        </p:nvSpPr>
        <p:spPr>
          <a:xfrm>
            <a:off x="12534900" y="6400800"/>
            <a:ext cx="4391734" cy="2501900"/>
          </a:xfrm>
          <a:prstGeom prst="roundRect">
            <a:avLst>
              <a:gd name="adj" fmla="val 5913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App.js</a:t>
            </a:r>
            <a:r>
              <a:rPr lang="ko-KR" altLang="en-US" sz="20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에 로그인</a:t>
            </a:r>
            <a:r>
              <a:rPr lang="en-US" altLang="ko-KR" sz="20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, </a:t>
            </a:r>
            <a:r>
              <a:rPr lang="ko-KR" altLang="en-US" sz="20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회원가입 글을 넣고</a:t>
            </a:r>
            <a:r>
              <a:rPr lang="en-US" altLang="ko-KR" sz="20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, </a:t>
            </a:r>
            <a:r>
              <a:rPr lang="ko-KR" altLang="en-US" sz="20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상단 바와 화면의 그림들은 </a:t>
            </a:r>
            <a:r>
              <a:rPr lang="en-US" altLang="ko-KR" sz="20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Route</a:t>
            </a:r>
            <a:r>
              <a:rPr lang="ko-KR" altLang="en-US" sz="20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를 이용하였다</a:t>
            </a:r>
            <a:r>
              <a:rPr lang="en-US" altLang="ko-KR" sz="20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.</a:t>
            </a:r>
            <a:endParaRPr lang="ko-KR" altLang="en-US" sz="2000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4795F5-F66E-43AE-A4F7-3EA59002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38" y="2603500"/>
            <a:ext cx="11886672" cy="57067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3A2E2E-B8AE-4209-98CA-47077477A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08" t="14224" r="6777" b="20669"/>
          <a:stretch/>
        </p:blipFill>
        <p:spPr>
          <a:xfrm>
            <a:off x="12701380" y="983781"/>
            <a:ext cx="4061239" cy="529001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68C745-C1F2-70AE-2D70-C1172E5CF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17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AB91EC-3034-407C-AD38-BAAE074F5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 dirty="0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5</a:t>
            </a:fld>
            <a:endParaRPr lang="ko-KR" altLang="en-US" dirty="0"/>
          </a:p>
        </p:txBody>
      </p:sp>
      <p:sp>
        <p:nvSpPr>
          <p:cNvPr id="4" name="Google Shape;144;p3">
            <a:extLst>
              <a:ext uri="{FF2B5EF4-FFF2-40B4-BE49-F238E27FC236}">
                <a16:creationId xmlns:a16="http://schemas.microsoft.com/office/drawing/2014/main" id="{E6F6EBFD-C7A9-4ADA-B3B0-347C1A213A4F}"/>
              </a:ext>
            </a:extLst>
          </p:cNvPr>
          <p:cNvSpPr txBox="1"/>
          <p:nvPr/>
        </p:nvSpPr>
        <p:spPr>
          <a:xfrm>
            <a:off x="1404354" y="3129519"/>
            <a:ext cx="543257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주제선정 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-&gt;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화면 및 테이블 설계 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-&gt;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화면 제작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,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테이블 생성</a:t>
            </a:r>
          </a:p>
          <a:p>
            <a:pPr>
              <a:lnSpc>
                <a:spcPct val="120000"/>
              </a:lnSpc>
            </a:pP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	     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-&gt;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기능구현 </a:t>
            </a:r>
            <a:r>
              <a:rPr lang="en-US" altLang="ko-KR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-&gt; </a:t>
            </a:r>
            <a:r>
              <a:rPr lang="ko-KR" altLang="en-US" sz="2000" spc="-100" dirty="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  <a:sym typeface="Calibri"/>
              </a:rPr>
              <a:t>테스트 및 발표 준비</a:t>
            </a:r>
            <a:endParaRPr sz="2000" spc="-100" dirty="0">
              <a:solidFill>
                <a:srgbClr val="636363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76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BAF570-BFC9-4226-8563-AACCF9720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6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7D8BEEF-9B6F-4B51-9F67-E3DBE2C2531A}"/>
              </a:ext>
            </a:extLst>
          </p:cNvPr>
          <p:cNvSpPr/>
          <p:nvPr/>
        </p:nvSpPr>
        <p:spPr>
          <a:xfrm>
            <a:off x="1206408" y="2692400"/>
            <a:ext cx="3769718" cy="6223000"/>
          </a:xfrm>
          <a:prstGeom prst="roundRect">
            <a:avLst>
              <a:gd name="adj" fmla="val 5913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C048F4-E5D7-4764-BF05-5AC22AFABFE7}"/>
              </a:ext>
            </a:extLst>
          </p:cNvPr>
          <p:cNvSpPr/>
          <p:nvPr/>
        </p:nvSpPr>
        <p:spPr>
          <a:xfrm>
            <a:off x="5241564" y="2692400"/>
            <a:ext cx="3769718" cy="6223000"/>
          </a:xfrm>
          <a:prstGeom prst="roundRect">
            <a:avLst>
              <a:gd name="adj" fmla="val 5913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DAB236D-F50B-4E84-B9D5-272305780FFB}"/>
              </a:ext>
            </a:extLst>
          </p:cNvPr>
          <p:cNvSpPr/>
          <p:nvPr/>
        </p:nvSpPr>
        <p:spPr>
          <a:xfrm>
            <a:off x="9276720" y="2692400"/>
            <a:ext cx="3769718" cy="6223000"/>
          </a:xfrm>
          <a:prstGeom prst="roundRect">
            <a:avLst>
              <a:gd name="adj" fmla="val 5913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1237CF-50F5-4D21-A5FF-6930EE557E90}"/>
              </a:ext>
            </a:extLst>
          </p:cNvPr>
          <p:cNvSpPr/>
          <p:nvPr/>
        </p:nvSpPr>
        <p:spPr>
          <a:xfrm>
            <a:off x="13311875" y="2692400"/>
            <a:ext cx="3769718" cy="6223000"/>
          </a:xfrm>
          <a:prstGeom prst="roundRect">
            <a:avLst>
              <a:gd name="adj" fmla="val 5913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550BF66-15C2-470E-B586-A5AA49E33D6E}"/>
              </a:ext>
            </a:extLst>
          </p:cNvPr>
          <p:cNvSpPr/>
          <p:nvPr/>
        </p:nvSpPr>
        <p:spPr>
          <a:xfrm>
            <a:off x="1465667" y="3229791"/>
            <a:ext cx="3251200" cy="3251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Google Shape;307;p7">
            <a:extLst>
              <a:ext uri="{FF2B5EF4-FFF2-40B4-BE49-F238E27FC236}">
                <a16:creationId xmlns:a16="http://schemas.microsoft.com/office/drawing/2014/main" id="{0103164D-4736-49BE-8E40-DCA31582F056}"/>
              </a:ext>
            </a:extLst>
          </p:cNvPr>
          <p:cNvSpPr txBox="1"/>
          <p:nvPr/>
        </p:nvSpPr>
        <p:spPr>
          <a:xfrm>
            <a:off x="2778682" y="7676634"/>
            <a:ext cx="6251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2000" spc="-100">
                <a:solidFill>
                  <a:srgbClr val="636363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defRPr>
            </a:lvl1pPr>
          </a:lstStyle>
          <a:p>
            <a:pPr algn="ctr"/>
            <a:r>
              <a:rPr lang="ko-KR" altLang="en-US" dirty="0" err="1">
                <a:sym typeface="Calibri"/>
              </a:rPr>
              <a:t>ㅇㅇㅇ</a:t>
            </a:r>
            <a:endParaRPr dirty="0"/>
          </a:p>
        </p:txBody>
      </p:sp>
      <p:sp>
        <p:nvSpPr>
          <p:cNvPr id="9" name="Google Shape;308;p7">
            <a:extLst>
              <a:ext uri="{FF2B5EF4-FFF2-40B4-BE49-F238E27FC236}">
                <a16:creationId xmlns:a16="http://schemas.microsoft.com/office/drawing/2014/main" id="{4382572C-CEF7-4069-BEED-653C2D742EC0}"/>
              </a:ext>
            </a:extLst>
          </p:cNvPr>
          <p:cNvSpPr txBox="1"/>
          <p:nvPr/>
        </p:nvSpPr>
        <p:spPr>
          <a:xfrm>
            <a:off x="2222440" y="7057209"/>
            <a:ext cx="1737655" cy="33611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1300"/>
              </a:lnSpc>
              <a:buNone/>
              <a:defRPr sz="2400">
                <a:solidFill>
                  <a:schemeClr val="tx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defRPr>
            </a:lvl1pPr>
          </a:lstStyle>
          <a:p>
            <a:r>
              <a:rPr lang="en-US" dirty="0"/>
              <a:t>KEYWORD 1</a:t>
            </a:r>
            <a:endParaRPr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67DDA7-5B6A-48FF-8DE1-DA576559150E}"/>
              </a:ext>
            </a:extLst>
          </p:cNvPr>
          <p:cNvSpPr/>
          <p:nvPr/>
        </p:nvSpPr>
        <p:spPr>
          <a:xfrm>
            <a:off x="9535979" y="3229791"/>
            <a:ext cx="3251200" cy="3251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6581AA-9913-4BDE-B58B-4330CCB4EAA9}"/>
              </a:ext>
            </a:extLst>
          </p:cNvPr>
          <p:cNvSpPr/>
          <p:nvPr/>
        </p:nvSpPr>
        <p:spPr>
          <a:xfrm>
            <a:off x="13571134" y="3229791"/>
            <a:ext cx="3251200" cy="3251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2B12790-337C-4638-9C0B-EB04ADECA436}"/>
              </a:ext>
            </a:extLst>
          </p:cNvPr>
          <p:cNvSpPr/>
          <p:nvPr/>
        </p:nvSpPr>
        <p:spPr>
          <a:xfrm>
            <a:off x="5500823" y="3229791"/>
            <a:ext cx="3251200" cy="3251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D4AAB6-8414-4D35-BD2F-FE4E0DDDC7C5}"/>
              </a:ext>
            </a:extLst>
          </p:cNvPr>
          <p:cNvGrpSpPr/>
          <p:nvPr/>
        </p:nvGrpSpPr>
        <p:grpSpPr>
          <a:xfrm>
            <a:off x="6257596" y="7057209"/>
            <a:ext cx="1737655" cy="988757"/>
            <a:chOff x="6251101" y="7057209"/>
            <a:chExt cx="1737655" cy="988757"/>
          </a:xfrm>
        </p:grpSpPr>
        <p:sp>
          <p:nvSpPr>
            <p:cNvPr id="25" name="Google Shape;307;p7">
              <a:extLst>
                <a:ext uri="{FF2B5EF4-FFF2-40B4-BE49-F238E27FC236}">
                  <a16:creationId xmlns:a16="http://schemas.microsoft.com/office/drawing/2014/main" id="{50285125-847A-470A-8467-865AB1D68DC7}"/>
                </a:ext>
              </a:extLst>
            </p:cNvPr>
            <p:cNvSpPr txBox="1"/>
            <p:nvPr/>
          </p:nvSpPr>
          <p:spPr>
            <a:xfrm>
              <a:off x="6807343" y="7676634"/>
              <a:ext cx="6251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20000"/>
                </a:lnSpc>
                <a:defRPr sz="2000" spc="-10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ko-KR" altLang="en-US" dirty="0" err="1">
                  <a:sym typeface="Calibri"/>
                </a:rPr>
                <a:t>ㅇㅇㅇ</a:t>
              </a:r>
              <a:endParaRPr dirty="0"/>
            </a:p>
          </p:txBody>
        </p:sp>
        <p:sp>
          <p:nvSpPr>
            <p:cNvPr id="26" name="Google Shape;308;p7">
              <a:extLst>
                <a:ext uri="{FF2B5EF4-FFF2-40B4-BE49-F238E27FC236}">
                  <a16:creationId xmlns:a16="http://schemas.microsoft.com/office/drawing/2014/main" id="{0AFE58C6-DB65-4675-979F-03AA5793B227}"/>
                </a:ext>
              </a:extLst>
            </p:cNvPr>
            <p:cNvSpPr txBox="1"/>
            <p:nvPr/>
          </p:nvSpPr>
          <p:spPr>
            <a:xfrm>
              <a:off x="6251101" y="7057209"/>
              <a:ext cx="1737655" cy="336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lnSpc>
                  <a:spcPct val="91300"/>
                </a:lnSpc>
                <a:buNone/>
                <a:defRPr sz="2400">
                  <a:solidFill>
                    <a:schemeClr val="tx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defRPr>
              </a:lvl1pPr>
            </a:lstStyle>
            <a:p>
              <a:r>
                <a:rPr lang="en-US" dirty="0"/>
                <a:t>KEYWORD 1</a:t>
              </a:r>
              <a:endParaRPr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BEBAC8B-1318-487F-A3F3-708546F76194}"/>
              </a:ext>
            </a:extLst>
          </p:cNvPr>
          <p:cNvGrpSpPr/>
          <p:nvPr/>
        </p:nvGrpSpPr>
        <p:grpSpPr>
          <a:xfrm>
            <a:off x="14327907" y="7057209"/>
            <a:ext cx="1737655" cy="988757"/>
            <a:chOff x="6251101" y="7057209"/>
            <a:chExt cx="1737655" cy="988757"/>
          </a:xfrm>
        </p:grpSpPr>
        <p:sp>
          <p:nvSpPr>
            <p:cNvPr id="33" name="Google Shape;307;p7">
              <a:extLst>
                <a:ext uri="{FF2B5EF4-FFF2-40B4-BE49-F238E27FC236}">
                  <a16:creationId xmlns:a16="http://schemas.microsoft.com/office/drawing/2014/main" id="{CA1E1E4A-A4A7-4061-BBE3-4BC4FBE7D039}"/>
                </a:ext>
              </a:extLst>
            </p:cNvPr>
            <p:cNvSpPr txBox="1"/>
            <p:nvPr/>
          </p:nvSpPr>
          <p:spPr>
            <a:xfrm>
              <a:off x="6807343" y="7676634"/>
              <a:ext cx="6251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20000"/>
                </a:lnSpc>
                <a:defRPr sz="2000" spc="-10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ko-KR" altLang="en-US" dirty="0" err="1">
                  <a:sym typeface="Calibri"/>
                </a:rPr>
                <a:t>ㅇㅇㅇ</a:t>
              </a:r>
              <a:endParaRPr dirty="0"/>
            </a:p>
          </p:txBody>
        </p:sp>
        <p:sp>
          <p:nvSpPr>
            <p:cNvPr id="34" name="Google Shape;308;p7">
              <a:extLst>
                <a:ext uri="{FF2B5EF4-FFF2-40B4-BE49-F238E27FC236}">
                  <a16:creationId xmlns:a16="http://schemas.microsoft.com/office/drawing/2014/main" id="{1FA2476C-EB34-41AE-B08C-8BB40F7D102F}"/>
                </a:ext>
              </a:extLst>
            </p:cNvPr>
            <p:cNvSpPr txBox="1"/>
            <p:nvPr/>
          </p:nvSpPr>
          <p:spPr>
            <a:xfrm>
              <a:off x="6251101" y="7057209"/>
              <a:ext cx="1737655" cy="336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lnSpc>
                  <a:spcPct val="91300"/>
                </a:lnSpc>
                <a:buNone/>
                <a:defRPr sz="2400">
                  <a:solidFill>
                    <a:schemeClr val="tx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defRPr>
              </a:lvl1pPr>
            </a:lstStyle>
            <a:p>
              <a:r>
                <a:rPr lang="en-US" dirty="0"/>
                <a:t>KEYWORD 1</a:t>
              </a:r>
              <a:endParaRPr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484B0A1-C903-401A-9D20-7AD4E5EA2085}"/>
              </a:ext>
            </a:extLst>
          </p:cNvPr>
          <p:cNvGrpSpPr/>
          <p:nvPr/>
        </p:nvGrpSpPr>
        <p:grpSpPr>
          <a:xfrm>
            <a:off x="10292752" y="7057209"/>
            <a:ext cx="1737655" cy="988757"/>
            <a:chOff x="6251101" y="7057209"/>
            <a:chExt cx="1737655" cy="988757"/>
          </a:xfrm>
        </p:grpSpPr>
        <p:sp>
          <p:nvSpPr>
            <p:cNvPr id="36" name="Google Shape;307;p7">
              <a:extLst>
                <a:ext uri="{FF2B5EF4-FFF2-40B4-BE49-F238E27FC236}">
                  <a16:creationId xmlns:a16="http://schemas.microsoft.com/office/drawing/2014/main" id="{66B7AC10-F8BD-449B-A2D1-39470B9999F1}"/>
                </a:ext>
              </a:extLst>
            </p:cNvPr>
            <p:cNvSpPr txBox="1"/>
            <p:nvPr/>
          </p:nvSpPr>
          <p:spPr>
            <a:xfrm>
              <a:off x="6807343" y="7676634"/>
              <a:ext cx="6251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20000"/>
                </a:lnSpc>
                <a:defRPr sz="2000" spc="-100">
                  <a:solidFill>
                    <a:srgbClr val="636363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defRPr>
              </a:lvl1pPr>
            </a:lstStyle>
            <a:p>
              <a:pPr algn="ctr"/>
              <a:r>
                <a:rPr lang="ko-KR" altLang="en-US" dirty="0" err="1">
                  <a:sym typeface="Calibri"/>
                </a:rPr>
                <a:t>ㅇㅇㅇ</a:t>
              </a:r>
              <a:endParaRPr dirty="0"/>
            </a:p>
          </p:txBody>
        </p:sp>
        <p:sp>
          <p:nvSpPr>
            <p:cNvPr id="37" name="Google Shape;308;p7">
              <a:extLst>
                <a:ext uri="{FF2B5EF4-FFF2-40B4-BE49-F238E27FC236}">
                  <a16:creationId xmlns:a16="http://schemas.microsoft.com/office/drawing/2014/main" id="{5A855585-DE3F-4AA2-9175-AF098094A0B7}"/>
                </a:ext>
              </a:extLst>
            </p:cNvPr>
            <p:cNvSpPr txBox="1"/>
            <p:nvPr/>
          </p:nvSpPr>
          <p:spPr>
            <a:xfrm>
              <a:off x="6251101" y="7057209"/>
              <a:ext cx="1737655" cy="336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non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lnSpc>
                  <a:spcPct val="91300"/>
                </a:lnSpc>
                <a:buNone/>
                <a:defRPr sz="2400">
                  <a:solidFill>
                    <a:schemeClr val="tx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defRPr>
              </a:lvl1pPr>
            </a:lstStyle>
            <a:p>
              <a:r>
                <a:rPr lang="en-US" dirty="0"/>
                <a:t>KEYWORD 1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1081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4CCF32-5BE2-40D5-9566-948C6D4BB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7</a:t>
            </a:fld>
            <a:endParaRPr lang="ko-KR" altLang="en-US" dirty="0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5C38E47-11A1-4DB5-9866-42DDA29F4CF9}"/>
              </a:ext>
            </a:extLst>
          </p:cNvPr>
          <p:cNvGrpSpPr/>
          <p:nvPr/>
        </p:nvGrpSpPr>
        <p:grpSpPr>
          <a:xfrm>
            <a:off x="13445208" y="8689624"/>
            <a:ext cx="4185220" cy="540000"/>
            <a:chOff x="13271037" y="8689624"/>
            <a:chExt cx="4185220" cy="540000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1C4F11F5-A337-486E-A518-96236AB8BC8F}"/>
                </a:ext>
              </a:extLst>
            </p:cNvPr>
            <p:cNvSpPr/>
            <p:nvPr/>
          </p:nvSpPr>
          <p:spPr>
            <a:xfrm>
              <a:off x="13271037" y="8690423"/>
              <a:ext cx="1347098" cy="538402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시작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종료</a:t>
              </a:r>
            </a:p>
          </p:txBody>
        </p:sp>
        <p:sp>
          <p:nvSpPr>
            <p:cNvPr id="74" name="순서도: 판단 73">
              <a:extLst>
                <a:ext uri="{FF2B5EF4-FFF2-40B4-BE49-F238E27FC236}">
                  <a16:creationId xmlns:a16="http://schemas.microsoft.com/office/drawing/2014/main" id="{0D21B21C-1A96-4614-80B5-C2C2FCB16ECC}"/>
                </a:ext>
              </a:extLst>
            </p:cNvPr>
            <p:cNvSpPr/>
            <p:nvPr/>
          </p:nvSpPr>
          <p:spPr>
            <a:xfrm>
              <a:off x="14690098" y="8689624"/>
              <a:ext cx="1347098" cy="540000"/>
            </a:xfrm>
            <a:prstGeom prst="flowChartDecision">
              <a:avLst/>
            </a:prstGeom>
            <a:solidFill>
              <a:srgbClr val="D1DF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처리</a:t>
              </a: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C959691-F289-4E0B-AB5B-614E169F6991}"/>
                </a:ext>
              </a:extLst>
            </p:cNvPr>
            <p:cNvSpPr/>
            <p:nvPr/>
          </p:nvSpPr>
          <p:spPr>
            <a:xfrm>
              <a:off x="16109159" y="8689624"/>
              <a:ext cx="1347098" cy="540000"/>
            </a:xfrm>
            <a:prstGeom prst="roundRect">
              <a:avLst/>
            </a:prstGeom>
            <a:solidFill>
              <a:srgbClr val="D1DF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화면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문서</a:t>
              </a: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088B4F1-8BDA-44CB-9160-6CBCE999350E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4372464" y="6096275"/>
            <a:ext cx="1390989" cy="430"/>
          </a:xfrm>
          <a:prstGeom prst="straightConnector1">
            <a:avLst/>
          </a:prstGeom>
          <a:ln w="38100" cap="rnd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55FECE-85C3-4CDA-B185-4B5C41584432}"/>
              </a:ext>
            </a:extLst>
          </p:cNvPr>
          <p:cNvSpPr/>
          <p:nvPr/>
        </p:nvSpPr>
        <p:spPr>
          <a:xfrm>
            <a:off x="4886255" y="5916272"/>
            <a:ext cx="360000" cy="36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Y</a:t>
            </a:r>
            <a:endParaRPr lang="ko-KR" altLang="en-US" sz="2000" spc="-100" dirty="0">
              <a:solidFill>
                <a:srgbClr val="4B739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8CA7DE4-D429-4F61-A664-FB2368CDA0EC}"/>
              </a:ext>
            </a:extLst>
          </p:cNvPr>
          <p:cNvSpPr/>
          <p:nvPr/>
        </p:nvSpPr>
        <p:spPr>
          <a:xfrm>
            <a:off x="1687411" y="4001611"/>
            <a:ext cx="2685053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직원 로그인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1FCCA3-D836-460F-B6EA-26FC22EFD10A}"/>
              </a:ext>
            </a:extLst>
          </p:cNvPr>
          <p:cNvSpPr/>
          <p:nvPr/>
        </p:nvSpPr>
        <p:spPr>
          <a:xfrm>
            <a:off x="1687410" y="2271917"/>
            <a:ext cx="2685053" cy="731661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병원 메인 페이지</a:t>
            </a: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9DFC7CCF-564C-4B86-8D21-57FE9F111278}"/>
              </a:ext>
            </a:extLst>
          </p:cNvPr>
          <p:cNvSpPr/>
          <p:nvPr/>
        </p:nvSpPr>
        <p:spPr>
          <a:xfrm>
            <a:off x="1687412" y="5731305"/>
            <a:ext cx="2685052" cy="730800"/>
          </a:xfrm>
          <a:prstGeom prst="flowChartDecision">
            <a:avLst/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80000"/>
              </a:lnSpc>
            </a:pPr>
            <a:r>
              <a:rPr lang="ko-KR" altLang="en-US" sz="1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로그인</a:t>
            </a:r>
            <a:endParaRPr lang="en-US" altLang="ko-KR" sz="1800" spc="-1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유효성 검사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8212875-1EEC-4E13-A12B-64688ABB47F8}"/>
              </a:ext>
            </a:extLst>
          </p:cNvPr>
          <p:cNvSpPr/>
          <p:nvPr/>
        </p:nvSpPr>
        <p:spPr>
          <a:xfrm>
            <a:off x="1687410" y="7460139"/>
            <a:ext cx="2685053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검색 결과 없음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C52166-7452-4A02-A864-90AD8655A8B6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3029937" y="3003578"/>
            <a:ext cx="1" cy="998033"/>
          </a:xfrm>
          <a:prstGeom prst="straightConnector1">
            <a:avLst/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4D62880-9479-49C7-AA2A-9D9A5BAD4F3E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029938" y="4733272"/>
            <a:ext cx="0" cy="998033"/>
          </a:xfrm>
          <a:prstGeom prst="straightConnector1">
            <a:avLst/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9F38A98-B49D-4E9E-BEED-D661400DA17B}"/>
              </a:ext>
            </a:extLst>
          </p:cNvPr>
          <p:cNvCxnSpPr>
            <a:cxnSpLocks/>
          </p:cNvCxnSpPr>
          <p:nvPr/>
        </p:nvCxnSpPr>
        <p:spPr>
          <a:xfrm flipH="1">
            <a:off x="3029937" y="6462105"/>
            <a:ext cx="1" cy="998034"/>
          </a:xfrm>
          <a:prstGeom prst="straightConnector1">
            <a:avLst/>
          </a:prstGeom>
          <a:ln w="38100" cap="rnd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46557BF-B6AE-46B6-BE71-3B0CE1238E4A}"/>
              </a:ext>
            </a:extLst>
          </p:cNvPr>
          <p:cNvSpPr/>
          <p:nvPr/>
        </p:nvSpPr>
        <p:spPr>
          <a:xfrm>
            <a:off x="2849936" y="6779044"/>
            <a:ext cx="360000" cy="36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spc="-100" dirty="0">
                <a:solidFill>
                  <a:schemeClr val="accent2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N</a:t>
            </a:r>
            <a:endParaRPr lang="ko-KR" altLang="en-US" sz="2000" spc="-100" dirty="0">
              <a:solidFill>
                <a:schemeClr val="accent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E44A86A-F7EB-4489-B293-4999340E6DC2}"/>
              </a:ext>
            </a:extLst>
          </p:cNvPr>
          <p:cNvCxnSpPr>
            <a:cxnSpLocks/>
            <a:stCxn id="12" idx="3"/>
            <a:endCxn id="58" idx="1"/>
          </p:cNvCxnSpPr>
          <p:nvPr/>
        </p:nvCxnSpPr>
        <p:spPr>
          <a:xfrm>
            <a:off x="4372463" y="7825970"/>
            <a:ext cx="1390990" cy="0"/>
          </a:xfrm>
          <a:prstGeom prst="straightConnector1">
            <a:avLst/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41F691-E8FE-4DDD-A789-0C898CE3DB1C}"/>
              </a:ext>
            </a:extLst>
          </p:cNvPr>
          <p:cNvSpPr/>
          <p:nvPr/>
        </p:nvSpPr>
        <p:spPr>
          <a:xfrm>
            <a:off x="5763453" y="5730444"/>
            <a:ext cx="2685053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직원 전용 메인 페이지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9EA612-D612-4ACE-BAA0-437C080E6FD4}"/>
              </a:ext>
            </a:extLst>
          </p:cNvPr>
          <p:cNvSpPr/>
          <p:nvPr/>
        </p:nvSpPr>
        <p:spPr>
          <a:xfrm>
            <a:off x="5763453" y="4001179"/>
            <a:ext cx="2685053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진료 관리 페이지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2BF75F6-4830-4095-871E-4FCE69A38C71}"/>
              </a:ext>
            </a:extLst>
          </p:cNvPr>
          <p:cNvSpPr/>
          <p:nvPr/>
        </p:nvSpPr>
        <p:spPr>
          <a:xfrm>
            <a:off x="5763453" y="7460139"/>
            <a:ext cx="2685053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재 로그인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949A0CF-CFE3-4432-B98E-474267236087}"/>
              </a:ext>
            </a:extLst>
          </p:cNvPr>
          <p:cNvCxnSpPr>
            <a:cxnSpLocks/>
            <a:stCxn id="58" idx="0"/>
            <a:endCxn id="7" idx="2"/>
          </p:cNvCxnSpPr>
          <p:nvPr/>
        </p:nvCxnSpPr>
        <p:spPr>
          <a:xfrm flipV="1">
            <a:off x="7105980" y="6462105"/>
            <a:ext cx="0" cy="998034"/>
          </a:xfrm>
          <a:prstGeom prst="straightConnector1">
            <a:avLst/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27DD219-33A5-4B51-9E38-F84A55BEBD38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7105980" y="4732840"/>
            <a:ext cx="0" cy="997604"/>
          </a:xfrm>
          <a:prstGeom prst="straightConnector1">
            <a:avLst/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E7D1B64E-1F6B-4925-A081-6833893AD3E5}"/>
              </a:ext>
            </a:extLst>
          </p:cNvPr>
          <p:cNvCxnSpPr>
            <a:cxnSpLocks/>
            <a:stCxn id="8" idx="3"/>
            <a:endCxn id="80" idx="1"/>
          </p:cNvCxnSpPr>
          <p:nvPr/>
        </p:nvCxnSpPr>
        <p:spPr>
          <a:xfrm>
            <a:off x="8448506" y="4367010"/>
            <a:ext cx="1390990" cy="237"/>
          </a:xfrm>
          <a:prstGeom prst="straightConnector1">
            <a:avLst/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C7ECB9AF-1BED-4196-92CD-62233FACC9D0}"/>
              </a:ext>
            </a:extLst>
          </p:cNvPr>
          <p:cNvSpPr/>
          <p:nvPr/>
        </p:nvSpPr>
        <p:spPr>
          <a:xfrm>
            <a:off x="13915537" y="5730442"/>
            <a:ext cx="2685053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진료 일정 추가</a:t>
            </a:r>
          </a:p>
        </p:txBody>
      </p:sp>
      <p:sp>
        <p:nvSpPr>
          <p:cNvPr id="80" name="순서도: 판단 79">
            <a:extLst>
              <a:ext uri="{FF2B5EF4-FFF2-40B4-BE49-F238E27FC236}">
                <a16:creationId xmlns:a16="http://schemas.microsoft.com/office/drawing/2014/main" id="{C72592F1-1F11-4EB7-8AEA-7E81134813F7}"/>
              </a:ext>
            </a:extLst>
          </p:cNvPr>
          <p:cNvSpPr/>
          <p:nvPr/>
        </p:nvSpPr>
        <p:spPr>
          <a:xfrm>
            <a:off x="9839496" y="4001179"/>
            <a:ext cx="2685052" cy="732135"/>
          </a:xfrm>
          <a:prstGeom prst="flowChartDecision">
            <a:avLst/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ko-KR" altLang="en-US" sz="1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환자 등록 확인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3316A6FB-059A-42B2-A674-6C6211F929D5}"/>
              </a:ext>
            </a:extLst>
          </p:cNvPr>
          <p:cNvCxnSpPr>
            <a:cxnSpLocks/>
          </p:cNvCxnSpPr>
          <p:nvPr/>
        </p:nvCxnSpPr>
        <p:spPr>
          <a:xfrm>
            <a:off x="11182021" y="4733314"/>
            <a:ext cx="0" cy="997129"/>
          </a:xfrm>
          <a:prstGeom prst="straightConnector1">
            <a:avLst/>
          </a:prstGeom>
          <a:ln w="38100" cap="rnd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81B5788-5229-46A5-B031-B388C340112A}"/>
              </a:ext>
            </a:extLst>
          </p:cNvPr>
          <p:cNvSpPr/>
          <p:nvPr/>
        </p:nvSpPr>
        <p:spPr>
          <a:xfrm>
            <a:off x="11002021" y="4963500"/>
            <a:ext cx="360000" cy="36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spc="-100" dirty="0">
                <a:solidFill>
                  <a:schemeClr val="accent2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N</a:t>
            </a:r>
            <a:endParaRPr lang="ko-KR" altLang="en-US" sz="2000" spc="-100" dirty="0">
              <a:solidFill>
                <a:schemeClr val="accent2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C473266B-F8AC-4613-850E-25151DBB5216}"/>
              </a:ext>
            </a:extLst>
          </p:cNvPr>
          <p:cNvSpPr/>
          <p:nvPr/>
        </p:nvSpPr>
        <p:spPr>
          <a:xfrm>
            <a:off x="9839495" y="5730443"/>
            <a:ext cx="2685053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환자 등록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4F65D1D-B752-41D0-AA14-ECE8F2993BA1}"/>
              </a:ext>
            </a:extLst>
          </p:cNvPr>
          <p:cNvCxnSpPr>
            <a:cxnSpLocks/>
            <a:stCxn id="108" idx="3"/>
            <a:endCxn id="85" idx="1"/>
          </p:cNvCxnSpPr>
          <p:nvPr/>
        </p:nvCxnSpPr>
        <p:spPr>
          <a:xfrm flipV="1">
            <a:off x="12524548" y="6096273"/>
            <a:ext cx="1390989" cy="1"/>
          </a:xfrm>
          <a:prstGeom prst="straightConnector1">
            <a:avLst/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C2F2337B-F7F2-4219-86B5-764CA1BD213F}"/>
              </a:ext>
            </a:extLst>
          </p:cNvPr>
          <p:cNvCxnSpPr>
            <a:cxnSpLocks/>
            <a:stCxn id="80" idx="3"/>
            <a:endCxn id="85" idx="0"/>
          </p:cNvCxnSpPr>
          <p:nvPr/>
        </p:nvCxnSpPr>
        <p:spPr>
          <a:xfrm>
            <a:off x="12524548" y="4367247"/>
            <a:ext cx="2733516" cy="1363195"/>
          </a:xfrm>
          <a:prstGeom prst="bentConnector2">
            <a:avLst/>
          </a:prstGeom>
          <a:ln w="38100" cap="rnd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6C9693-C689-4C21-AAD2-A76886DCB399}"/>
              </a:ext>
            </a:extLst>
          </p:cNvPr>
          <p:cNvSpPr/>
          <p:nvPr/>
        </p:nvSpPr>
        <p:spPr>
          <a:xfrm>
            <a:off x="13709603" y="4187009"/>
            <a:ext cx="360000" cy="36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Y</a:t>
            </a:r>
            <a:endParaRPr lang="ko-KR" altLang="en-US" sz="2000" spc="-100" dirty="0">
              <a:solidFill>
                <a:srgbClr val="4B739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552AA70-34B6-4361-BE5F-F460B97487D7}"/>
              </a:ext>
            </a:extLst>
          </p:cNvPr>
          <p:cNvSpPr txBox="1"/>
          <p:nvPr/>
        </p:nvSpPr>
        <p:spPr>
          <a:xfrm>
            <a:off x="7378151" y="2202366"/>
            <a:ext cx="3531699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로그인</a:t>
            </a:r>
            <a:r>
              <a:rPr lang="en-US" altLang="ko-KR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~</a:t>
            </a: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진료 일정 추가</a:t>
            </a:r>
            <a:r>
              <a:rPr lang="en-US" altLang="ko-KR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흐름도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E013DF5-5D7E-48AF-A2A4-AE080C5598DE}"/>
              </a:ext>
            </a:extLst>
          </p:cNvPr>
          <p:cNvSpPr txBox="1"/>
          <p:nvPr/>
        </p:nvSpPr>
        <p:spPr>
          <a:xfrm>
            <a:off x="13996339" y="6462103"/>
            <a:ext cx="2523448" cy="363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00" dirty="0">
                <a:solidFill>
                  <a:srgbClr val="0070C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일정 관리 페이지에 추가될 일정</a:t>
            </a:r>
          </a:p>
        </p:txBody>
      </p:sp>
    </p:spTree>
    <p:extLst>
      <p:ext uri="{BB962C8B-B14F-4D97-AF65-F5344CB8AC3E}">
        <p14:creationId xmlns:p14="http://schemas.microsoft.com/office/powerpoint/2010/main" val="239651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B49EA6-0A9C-4E7B-9E6F-F687F5E4D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9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4CCF32-5BE2-40D5-9566-948C6D4BB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16199"/>
              </a:lnSpc>
            </a:pPr>
            <a:r>
              <a:rPr lang="en-US"/>
              <a:t>Page.</a:t>
            </a:r>
            <a:fld id="{B8420580-77A3-4F39-8D1A-39F56416A674}" type="slidenum">
              <a:rPr lang="ko-KR" altLang="en-US" smtClean="0"/>
              <a:pPr>
                <a:lnSpc>
                  <a:spcPct val="116199"/>
                </a:lnSpc>
              </a:pPr>
              <a:t>9</a:t>
            </a:fld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C0D38D3-F340-4473-996F-5B923EB939C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3029936" y="389282"/>
            <a:ext cx="0" cy="1882635"/>
          </a:xfrm>
          <a:prstGeom prst="straightConnector1">
            <a:avLst/>
          </a:prstGeom>
          <a:ln w="38100" cap="rnd">
            <a:solidFill>
              <a:srgbClr val="EEEEEE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5021A27-D747-4F82-BCE8-E2F5D8F8ED98}"/>
              </a:ext>
            </a:extLst>
          </p:cNvPr>
          <p:cNvSpPr/>
          <p:nvPr/>
        </p:nvSpPr>
        <p:spPr>
          <a:xfrm>
            <a:off x="1687409" y="2271917"/>
            <a:ext cx="2685053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직원 전용 메인 페이지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1EE737-07B1-4862-953F-815CB9BEC095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3029936" y="3003578"/>
            <a:ext cx="2" cy="992426"/>
          </a:xfrm>
          <a:prstGeom prst="straightConnector1">
            <a:avLst/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판단 21">
            <a:extLst>
              <a:ext uri="{FF2B5EF4-FFF2-40B4-BE49-F238E27FC236}">
                <a16:creationId xmlns:a16="http://schemas.microsoft.com/office/drawing/2014/main" id="{81766334-E17B-48B0-8AB7-03FB219A1B89}"/>
              </a:ext>
            </a:extLst>
          </p:cNvPr>
          <p:cNvSpPr/>
          <p:nvPr/>
        </p:nvSpPr>
        <p:spPr>
          <a:xfrm>
            <a:off x="1687412" y="3996004"/>
            <a:ext cx="2685052" cy="730800"/>
          </a:xfrm>
          <a:prstGeom prst="flowChartDecision">
            <a:avLst/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80000"/>
              </a:lnSpc>
            </a:pPr>
            <a:r>
              <a:rPr lang="ko-KR" altLang="en-US" sz="1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로그인 세션 정보 </a:t>
            </a:r>
            <a:r>
              <a:rPr lang="ko-KR" altLang="en-US" sz="18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받아오기</a:t>
            </a:r>
            <a:endParaRPr lang="ko-KR" altLang="en-US" sz="1800" spc="-1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87694A7-8A1B-42B9-BBAB-19E0AF6394AE}"/>
              </a:ext>
            </a:extLst>
          </p:cNvPr>
          <p:cNvSpPr/>
          <p:nvPr/>
        </p:nvSpPr>
        <p:spPr>
          <a:xfrm>
            <a:off x="1687411" y="6677173"/>
            <a:ext cx="2685053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진료</a:t>
            </a:r>
            <a:r>
              <a:rPr lang="en-US" altLang="ko-KR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/</a:t>
            </a: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개인 일정 리스트</a:t>
            </a:r>
            <a:endParaRPr lang="en-US" altLang="ko-KR" sz="2000" spc="-1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1FA372F-F77D-43E6-8402-80300F989FEE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3029938" y="4726804"/>
            <a:ext cx="0" cy="1950369"/>
          </a:xfrm>
          <a:prstGeom prst="straightConnector1">
            <a:avLst/>
          </a:prstGeom>
          <a:ln w="38100" cap="rnd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33ACDD-AC05-4AEF-BF2F-2A563135C54D}"/>
              </a:ext>
            </a:extLst>
          </p:cNvPr>
          <p:cNvSpPr/>
          <p:nvPr/>
        </p:nvSpPr>
        <p:spPr>
          <a:xfrm>
            <a:off x="2849935" y="4963500"/>
            <a:ext cx="360000" cy="36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spc="-100" dirty="0">
                <a:solidFill>
                  <a:srgbClr val="4B739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Y</a:t>
            </a:r>
            <a:endParaRPr lang="ko-KR" altLang="en-US" sz="2000" spc="-100" dirty="0">
              <a:solidFill>
                <a:srgbClr val="4B739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8B7FFF48-0955-4FB2-A8C3-EE546C9B27AB}"/>
              </a:ext>
            </a:extLst>
          </p:cNvPr>
          <p:cNvCxnSpPr>
            <a:cxnSpLocks/>
            <a:stCxn id="24" idx="3"/>
            <a:endCxn id="68" idx="1"/>
          </p:cNvCxnSpPr>
          <p:nvPr/>
        </p:nvCxnSpPr>
        <p:spPr>
          <a:xfrm>
            <a:off x="4372464" y="7043004"/>
            <a:ext cx="1182627" cy="776923"/>
          </a:xfrm>
          <a:prstGeom prst="bentConnector3">
            <a:avLst/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C3C80A4E-3C4A-4C00-9342-3B3124F4FA96}"/>
              </a:ext>
            </a:extLst>
          </p:cNvPr>
          <p:cNvCxnSpPr>
            <a:cxnSpLocks/>
            <a:stCxn id="24" idx="3"/>
            <a:endCxn id="57" idx="1"/>
          </p:cNvCxnSpPr>
          <p:nvPr/>
        </p:nvCxnSpPr>
        <p:spPr>
          <a:xfrm flipV="1">
            <a:off x="4372464" y="4356067"/>
            <a:ext cx="1182627" cy="2686937"/>
          </a:xfrm>
          <a:prstGeom prst="bentConnector3">
            <a:avLst>
              <a:gd name="adj1" fmla="val 50000"/>
            </a:avLst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40D5246-2936-48EE-AC06-066B4A78FAB8}"/>
              </a:ext>
            </a:extLst>
          </p:cNvPr>
          <p:cNvSpPr/>
          <p:nvPr/>
        </p:nvSpPr>
        <p:spPr>
          <a:xfrm>
            <a:off x="5555091" y="3990236"/>
            <a:ext cx="3309592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개인 일정 신규 추가 </a:t>
            </a:r>
            <a:r>
              <a:rPr lang="ko-KR" altLang="en-US" sz="20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모달</a:t>
            </a:r>
            <a:endParaRPr lang="en-US" altLang="ko-KR" sz="2000" spc="-1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071C4B21-0791-4C5F-83D9-072C660F86C5}"/>
              </a:ext>
            </a:extLst>
          </p:cNvPr>
          <p:cNvSpPr/>
          <p:nvPr/>
        </p:nvSpPr>
        <p:spPr>
          <a:xfrm>
            <a:off x="5555091" y="7454096"/>
            <a:ext cx="3309592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진료 일정 세부사항 열람 </a:t>
            </a:r>
            <a:r>
              <a:rPr lang="ko-KR" altLang="en-US" sz="20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모달</a:t>
            </a:r>
            <a:endParaRPr lang="en-US" altLang="ko-KR" sz="2000" spc="-1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4EE7F869-D9A3-4E3A-9BCB-66C21A202567}"/>
              </a:ext>
            </a:extLst>
          </p:cNvPr>
          <p:cNvCxnSpPr>
            <a:cxnSpLocks/>
            <a:stCxn id="24" idx="3"/>
            <a:endCxn id="67" idx="1"/>
          </p:cNvCxnSpPr>
          <p:nvPr/>
        </p:nvCxnSpPr>
        <p:spPr>
          <a:xfrm flipV="1">
            <a:off x="4372464" y="6087998"/>
            <a:ext cx="1182627" cy="955006"/>
          </a:xfrm>
          <a:prstGeom prst="bentConnector3">
            <a:avLst>
              <a:gd name="adj1" fmla="val 50000"/>
            </a:avLst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1B9EA6D-C680-4A82-819C-8EC442F4E216}"/>
              </a:ext>
            </a:extLst>
          </p:cNvPr>
          <p:cNvGrpSpPr/>
          <p:nvPr/>
        </p:nvGrpSpPr>
        <p:grpSpPr>
          <a:xfrm>
            <a:off x="13445208" y="8689624"/>
            <a:ext cx="4185220" cy="540000"/>
            <a:chOff x="13271037" y="8689624"/>
            <a:chExt cx="4185220" cy="540000"/>
          </a:xfrm>
        </p:grpSpPr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4C21F27A-A10C-4FC2-A6BB-C69F21E25513}"/>
                </a:ext>
              </a:extLst>
            </p:cNvPr>
            <p:cNvSpPr/>
            <p:nvPr/>
          </p:nvSpPr>
          <p:spPr>
            <a:xfrm>
              <a:off x="13271037" y="8690423"/>
              <a:ext cx="1347098" cy="538402"/>
            </a:xfrm>
            <a:prstGeom prst="roundRect">
              <a:avLst>
                <a:gd name="adj" fmla="val 50000"/>
              </a:avLst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시작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종료</a:t>
              </a:r>
            </a:p>
          </p:txBody>
        </p:sp>
        <p:sp>
          <p:nvSpPr>
            <p:cNvPr id="104" name="순서도: 판단 103">
              <a:extLst>
                <a:ext uri="{FF2B5EF4-FFF2-40B4-BE49-F238E27FC236}">
                  <a16:creationId xmlns:a16="http://schemas.microsoft.com/office/drawing/2014/main" id="{0811BEB3-B52A-47AE-ACA1-F877CF985AE0}"/>
                </a:ext>
              </a:extLst>
            </p:cNvPr>
            <p:cNvSpPr/>
            <p:nvPr/>
          </p:nvSpPr>
          <p:spPr>
            <a:xfrm>
              <a:off x="14690098" y="8689624"/>
              <a:ext cx="1347098" cy="540000"/>
            </a:xfrm>
            <a:prstGeom prst="flowChartDecision">
              <a:avLst/>
            </a:prstGeom>
            <a:solidFill>
              <a:srgbClr val="D1DF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처리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77378F08-3BB3-450A-8B1C-77972E78CCD7}"/>
                </a:ext>
              </a:extLst>
            </p:cNvPr>
            <p:cNvSpPr/>
            <p:nvPr/>
          </p:nvSpPr>
          <p:spPr>
            <a:xfrm>
              <a:off x="16109159" y="8689624"/>
              <a:ext cx="1347098" cy="540000"/>
            </a:xfrm>
            <a:prstGeom prst="roundRect">
              <a:avLst/>
            </a:prstGeom>
            <a:solidFill>
              <a:srgbClr val="D1DF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화면</a:t>
              </a:r>
              <a:r>
                <a:rPr lang="en-US" altLang="ko-KR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/</a:t>
              </a:r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문서</a:t>
              </a:r>
            </a:p>
          </p:txBody>
        </p:sp>
      </p:grp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5BCB531-9C90-44DF-905E-D08CFD227EF6}"/>
              </a:ext>
            </a:extLst>
          </p:cNvPr>
          <p:cNvSpPr/>
          <p:nvPr/>
        </p:nvSpPr>
        <p:spPr>
          <a:xfrm>
            <a:off x="5555091" y="5722167"/>
            <a:ext cx="3309592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개인 일정 세부사항 열람 </a:t>
            </a:r>
            <a:r>
              <a:rPr lang="ko-KR" altLang="en-US" sz="20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모달</a:t>
            </a:r>
            <a:endParaRPr lang="en-US" altLang="ko-KR" sz="2000" spc="-1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877C825-136B-42B6-BAFA-843B45381B5F}"/>
              </a:ext>
            </a:extLst>
          </p:cNvPr>
          <p:cNvSpPr/>
          <p:nvPr/>
        </p:nvSpPr>
        <p:spPr>
          <a:xfrm>
            <a:off x="10047310" y="5219636"/>
            <a:ext cx="2685600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개인 일정 수정 </a:t>
            </a:r>
            <a:r>
              <a:rPr lang="ko-KR" altLang="en-US" sz="20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모달</a:t>
            </a:r>
            <a:endParaRPr lang="en-US" altLang="ko-KR" sz="2000" spc="-1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965DB50-C95C-41C3-AFD4-A246119828AF}"/>
              </a:ext>
            </a:extLst>
          </p:cNvPr>
          <p:cNvSpPr/>
          <p:nvPr/>
        </p:nvSpPr>
        <p:spPr>
          <a:xfrm>
            <a:off x="10047310" y="6224696"/>
            <a:ext cx="2685600" cy="731661"/>
          </a:xfrm>
          <a:prstGeom prst="roundRect">
            <a:avLst>
              <a:gd name="adj" fmla="val 8814"/>
            </a:avLst>
          </a:prstGeom>
          <a:solidFill>
            <a:srgbClr val="D1D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개인 일정 삭제</a:t>
            </a:r>
            <a:endParaRPr lang="en-US" altLang="ko-KR" sz="2000" spc="-1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98654C3F-624A-4969-A373-4283A60408E3}"/>
              </a:ext>
            </a:extLst>
          </p:cNvPr>
          <p:cNvCxnSpPr>
            <a:cxnSpLocks/>
            <a:stCxn id="67" idx="3"/>
            <a:endCxn id="89" idx="1"/>
          </p:cNvCxnSpPr>
          <p:nvPr/>
        </p:nvCxnSpPr>
        <p:spPr>
          <a:xfrm flipV="1">
            <a:off x="8864683" y="5585467"/>
            <a:ext cx="1182627" cy="502531"/>
          </a:xfrm>
          <a:prstGeom prst="bentConnector3">
            <a:avLst>
              <a:gd name="adj1" fmla="val 50000"/>
            </a:avLst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F837A205-6841-49C0-8232-1226D342CB0A}"/>
              </a:ext>
            </a:extLst>
          </p:cNvPr>
          <p:cNvCxnSpPr>
            <a:cxnSpLocks/>
            <a:stCxn id="67" idx="3"/>
            <a:endCxn id="90" idx="1"/>
          </p:cNvCxnSpPr>
          <p:nvPr/>
        </p:nvCxnSpPr>
        <p:spPr>
          <a:xfrm>
            <a:off x="8864683" y="6087998"/>
            <a:ext cx="1182627" cy="502529"/>
          </a:xfrm>
          <a:prstGeom prst="bentConnector3">
            <a:avLst>
              <a:gd name="adj1" fmla="val 50000"/>
            </a:avLst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04CABD7F-CC40-4E6D-B0E4-091E7105BE7E}"/>
              </a:ext>
            </a:extLst>
          </p:cNvPr>
          <p:cNvSpPr/>
          <p:nvPr/>
        </p:nvSpPr>
        <p:spPr>
          <a:xfrm>
            <a:off x="13915536" y="5722166"/>
            <a:ext cx="2685600" cy="731661"/>
          </a:xfrm>
          <a:prstGeom prst="roundRect">
            <a:avLst>
              <a:gd name="adj" fmla="val 50000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일정 리스트 </a:t>
            </a:r>
            <a:r>
              <a:rPr lang="ko-KR" altLang="en-US" sz="20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리렌더링</a:t>
            </a:r>
            <a:endParaRPr lang="en-US" altLang="ko-KR" sz="2000" spc="-1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DEB66E76-3F78-4175-9F3A-6DE25429DA72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12732910" y="5585467"/>
            <a:ext cx="1182626" cy="502530"/>
          </a:xfrm>
          <a:prstGeom prst="bentConnector3">
            <a:avLst>
              <a:gd name="adj1" fmla="val 50000"/>
            </a:avLst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83A86463-1194-49C7-ADFB-7E835AD73D44}"/>
              </a:ext>
            </a:extLst>
          </p:cNvPr>
          <p:cNvCxnSpPr>
            <a:cxnSpLocks/>
            <a:stCxn id="90" idx="3"/>
          </p:cNvCxnSpPr>
          <p:nvPr/>
        </p:nvCxnSpPr>
        <p:spPr>
          <a:xfrm flipV="1">
            <a:off x="12732910" y="6087997"/>
            <a:ext cx="1182626" cy="502530"/>
          </a:xfrm>
          <a:prstGeom prst="bentConnector3">
            <a:avLst>
              <a:gd name="adj1" fmla="val 50000"/>
            </a:avLst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BAB7040-E5DC-4968-920E-D43897BC2709}"/>
              </a:ext>
            </a:extLst>
          </p:cNvPr>
          <p:cNvSpPr txBox="1"/>
          <p:nvPr/>
        </p:nvSpPr>
        <p:spPr>
          <a:xfrm>
            <a:off x="5884844" y="8150507"/>
            <a:ext cx="2650084" cy="363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00" dirty="0">
                <a:solidFill>
                  <a:srgbClr val="0070C0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진료 관리 페이지에서 추가한 일정</a:t>
            </a:r>
          </a:p>
        </p:txBody>
      </p: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A92CAB5D-A604-4D7E-B89F-85721B5810FB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8864683" y="4356067"/>
            <a:ext cx="6393653" cy="1366099"/>
          </a:xfrm>
          <a:prstGeom prst="bentConnector2">
            <a:avLst/>
          </a:prstGeom>
          <a:ln w="38100" cap="rnd">
            <a:solidFill>
              <a:srgbClr val="D1DFE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1E52EAE-EF18-4A1C-8D73-5A52ECECB1A1}"/>
              </a:ext>
            </a:extLst>
          </p:cNvPr>
          <p:cNvSpPr txBox="1"/>
          <p:nvPr/>
        </p:nvSpPr>
        <p:spPr>
          <a:xfrm>
            <a:off x="2241899" y="1080686"/>
            <a:ext cx="1576072" cy="3976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800" spc="-100" dirty="0">
                <a:solidFill>
                  <a:schemeClr val="bg1">
                    <a:lumMod val="75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로그인 과정 생략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4B3E58C-FBAD-4619-872A-6FA29AD1709A}"/>
              </a:ext>
            </a:extLst>
          </p:cNvPr>
          <p:cNvSpPr txBox="1"/>
          <p:nvPr/>
        </p:nvSpPr>
        <p:spPr>
          <a:xfrm>
            <a:off x="7378151" y="2202366"/>
            <a:ext cx="3531699" cy="4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일정 관리 페이지</a:t>
            </a:r>
            <a:r>
              <a:rPr lang="en-US" altLang="ko-KR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ko-KR" altLang="en-US" sz="2000" spc="-100" dirty="0">
                <a:solidFill>
                  <a:srgbClr val="4B7390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1502990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20000"/>
          </a:lnSpc>
          <a:defRPr sz="2000" spc="-100" dirty="0">
            <a:solidFill>
              <a:srgbClr val="636363"/>
            </a:solidFill>
            <a:latin typeface="Pretendard Variable Medium" panose="02000003000000020004" pitchFamily="2" charset="-127"/>
            <a:ea typeface="Pretendard Variable Medium" panose="02000003000000020004" pitchFamily="2" charset="-127"/>
            <a:cs typeface="Pretendard Variable Medium" panose="02000003000000020004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802</Words>
  <Application>Microsoft Office PowerPoint</Application>
  <PresentationFormat>사용자 지정</PresentationFormat>
  <Paragraphs>197</Paragraphs>
  <Slides>21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Pretendard Variable Medium</vt:lpstr>
      <vt:lpstr>D2Coding</vt:lpstr>
      <vt:lpstr>Pretendard Variable SemiBold</vt:lpstr>
      <vt:lpstr>Pretendard Variable ExtraBold</vt:lpstr>
      <vt:lpstr>Pretendard Variable Black</vt:lpstr>
      <vt:lpstr>Arial</vt:lpstr>
      <vt:lpstr>Pretendard Variable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GRS</dc:creator>
  <cp:lastModifiedBy>GRS</cp:lastModifiedBy>
  <cp:revision>11</cp:revision>
  <dcterms:created xsi:type="dcterms:W3CDTF">2006-08-16T00:00:00Z</dcterms:created>
  <dcterms:modified xsi:type="dcterms:W3CDTF">2024-09-05T08:21:00Z</dcterms:modified>
</cp:coreProperties>
</file>